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904D">
              <a:alpha val="8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914400"/>
            <a:ext cx="6400800" cy="117957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2860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Finding Alignment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00C2C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Engagement as a Guiding Light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3200400" y="3566160"/>
            <a:ext cx="2743200" cy="0"/>
          </a:xfrm>
          <a:prstGeom prst="line">
            <a:avLst/>
          </a:prstGeom>
          <a:noFill/>
          <a:ln w="19050">
            <a:solidFill>
              <a:srgbClr val="00C2CB">
                <a:alpha val="5000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914400" y="3703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AB4B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Jarrod Sanderson, LCSW</a:t>
            </a:r>
            <a:endParaRPr lang="en-US" sz="16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B4B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Our P.E.E.P?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8A8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Bringing the framework to life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18745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325880"/>
            <a:ext cx="1874520" cy="4572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08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32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4460" y="210312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40080" y="256032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77240" y="292608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WHY behind what we do? Who do we serve and how does our work transform their lives?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697480" y="1325880"/>
            <a:ext cx="18745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697480" y="1325880"/>
            <a:ext cx="1874520" cy="45720"/>
          </a:xfrm>
          <a:prstGeom prst="rect">
            <a:avLst/>
          </a:prstGeom>
          <a:solidFill>
            <a:srgbClr val="FE904D"/>
          </a:solidFill>
          <a:ln/>
        </p:spPr>
      </p:sp>
      <p:sp>
        <p:nvSpPr>
          <p:cNvPr id="12" name="Text 9"/>
          <p:cNvSpPr/>
          <p:nvPr/>
        </p:nvSpPr>
        <p:spPr>
          <a:xfrm>
            <a:off x="2697480" y="1508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E90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320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860" y="210312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697480" y="256032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2834640" y="292608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connect each person's daily work to that purpose? How do we keep the mission alive?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4754880" y="1325880"/>
            <a:ext cx="18745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754880" y="1325880"/>
            <a:ext cx="1874520" cy="4572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18" name="Text 14"/>
          <p:cNvSpPr/>
          <p:nvPr/>
        </p:nvSpPr>
        <p:spPr>
          <a:xfrm>
            <a:off x="4754880" y="1508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3200" dirty="0"/>
          </a:p>
        </p:txBody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260" y="2103120"/>
            <a:ext cx="365760" cy="36576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754880" y="256032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Efficiency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4892040" y="292608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empower people closest to the work to improve it? What barriers can we remove?</a:t>
            </a:r>
            <a:endParaRPr lang="en-US" sz="1050" dirty="0"/>
          </a:p>
        </p:txBody>
      </p:sp>
      <p:sp>
        <p:nvSpPr>
          <p:cNvPr id="22" name="Shape 17"/>
          <p:cNvSpPr/>
          <p:nvPr/>
        </p:nvSpPr>
        <p:spPr>
          <a:xfrm>
            <a:off x="6812280" y="1325880"/>
            <a:ext cx="18745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6812280" y="1325880"/>
            <a:ext cx="1874520" cy="45720"/>
          </a:xfrm>
          <a:prstGeom prst="rect">
            <a:avLst/>
          </a:prstGeom>
          <a:solidFill>
            <a:srgbClr val="F2AF4C"/>
          </a:solidFill>
          <a:ln/>
        </p:spPr>
      </p:sp>
      <p:sp>
        <p:nvSpPr>
          <p:cNvPr id="24" name="Text 19"/>
          <p:cNvSpPr/>
          <p:nvPr/>
        </p:nvSpPr>
        <p:spPr>
          <a:xfrm>
            <a:off x="6812280" y="1508760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2AF4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3200" dirty="0"/>
          </a:p>
        </p:txBody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6660" y="2103120"/>
            <a:ext cx="365760" cy="36576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6812280" y="256032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Profit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6949440" y="2926080"/>
            <a:ext cx="1600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share the gains equitably? How do employees immediately feel the impact of success?</a:t>
            </a:r>
            <a:endParaRPr lang="en-US" sz="1050" dirty="0"/>
          </a:p>
        </p:txBody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30" name="Text 23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2F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904D">
              <a:alpha val="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 Leadership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863840" cy="1554480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00C2CB">
                <a:alpha val="40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371600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1325880"/>
            <a:ext cx="6675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i="1" dirty="0">
                <a:solidFill>
                  <a:srgbClr val="D6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is leaders inducing followers to act for certain goals that represent the values and the motivations — the wants and needs, the aspirations and expectations — of both leaders and followers.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463040" y="228600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— James MacGregor Burns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40080" y="3017520"/>
            <a:ext cx="7863840" cy="1371600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FE904D">
                <a:alpha val="40000"/>
              </a:srgbClr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3200400"/>
            <a:ext cx="320040" cy="3200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63040" y="315468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i="1" dirty="0">
                <a:solidFill>
                  <a:srgbClr val="D6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is not defined by the exercise of power but by the capacity to increase the sense of power among those led.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1463040" y="393192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E90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— Mary Parker Follett</a:t>
            </a:r>
            <a:endParaRPr lang="en-US" sz="12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B4B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B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904D">
              <a:alpha val="8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1097280"/>
            <a:ext cx="6400800" cy="117957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4688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3200400" y="3337560"/>
            <a:ext cx="2743200" cy="0"/>
          </a:xfrm>
          <a:prstGeom prst="line">
            <a:avLst/>
          </a:prstGeom>
          <a:noFill/>
          <a:ln w="19050">
            <a:solidFill>
              <a:srgbClr val="00C2CB">
                <a:alpha val="50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914400" y="3520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AB4B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Jarrod Sanderson, LCSW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3886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B4B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Enlightened Minds LLC</a:t>
            </a:r>
            <a:endParaRPr lang="en-US" sz="14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B4B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 is Everything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3840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40080" y="1188720"/>
            <a:ext cx="3840480" cy="45720"/>
          </a:xfrm>
          <a:prstGeom prst="rect">
            <a:avLst/>
          </a:prstGeom>
          <a:solidFill>
            <a:srgbClr val="00C2C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41732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1417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Core Insight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96596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doesn't come from perks or incentives. It derives from purpose — when people understand the WHY behind their work, engagement follows naturally.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663440" y="1188720"/>
            <a:ext cx="3840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663440" y="1188720"/>
            <a:ext cx="3840480" cy="45720"/>
          </a:xfrm>
          <a:prstGeom prst="rect">
            <a:avLst/>
          </a:prstGeom>
          <a:solidFill>
            <a:srgbClr val="FE904D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141732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40680" y="1417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Research</a:t>
            </a:r>
            <a:endParaRPr lang="en-US" sz="16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0" y="1984248"/>
            <a:ext cx="201168" cy="20116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257800" y="196596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creates a foundation that sustains engagement</a:t>
            </a:r>
            <a:endParaRPr lang="en-US" sz="115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395728"/>
            <a:ext cx="201168" cy="201168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5257800" y="237744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HBR: Purpose-driven companies outperform the market 5:1</a:t>
            </a:r>
            <a:endParaRPr lang="en-US" sz="115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2807208"/>
            <a:ext cx="201168" cy="201168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257800" y="278892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Gallup: Only 33% of U.S. workers feel engaged</a:t>
            </a:r>
            <a:endParaRPr lang="en-US" sz="1150" dirty="0"/>
          </a:p>
        </p:txBody>
      </p:sp>
      <p:pic>
        <p:nvPicPr>
          <p:cNvPr id="1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218688"/>
            <a:ext cx="201168" cy="201168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5257800" y="320040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between potential and engagement is purpose</a:t>
            </a:r>
            <a:endParaRPr lang="en-US" sz="1150" dirty="0"/>
          </a:p>
        </p:txBody>
      </p:sp>
      <p:sp>
        <p:nvSpPr>
          <p:cNvPr id="20" name="Shape 12"/>
          <p:cNvSpPr/>
          <p:nvPr/>
        </p:nvSpPr>
        <p:spPr>
          <a:xfrm>
            <a:off x="640080" y="3977640"/>
            <a:ext cx="7863840" cy="502920"/>
          </a:xfrm>
          <a:prstGeom prst="rect">
            <a:avLst/>
          </a:prstGeom>
          <a:solidFill>
            <a:srgbClr val="E0F5F7"/>
          </a:solidFill>
          <a:ln w="6350">
            <a:solidFill>
              <a:srgbClr val="00C2CB">
                <a:alpha val="40000"/>
              </a:srgbClr>
            </a:solidFill>
            <a:prstDash val="solid"/>
          </a:ln>
        </p:spPr>
      </p:sp>
      <p:pic>
        <p:nvPicPr>
          <p:cNvPr id="2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960" y="4050792"/>
            <a:ext cx="201168" cy="201168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1143000" y="397764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95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is the bedrock — engagement is the natural result.</a:t>
            </a:r>
            <a:endParaRPr lang="en-US" sz="1200" dirty="0"/>
          </a:p>
        </p:txBody>
      </p:sp>
      <p:pic>
        <p:nvPicPr>
          <p:cNvPr id="2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24" name="Text 14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25" name="Text 15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2F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904D">
              <a:alpha val="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P.E.E.P.S Framework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82296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B4B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pathway from purpose to sustainability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" y="1508760"/>
            <a:ext cx="1463040" cy="2560320"/>
          </a:xfrm>
          <a:prstGeom prst="roundRect">
            <a:avLst>
              <a:gd name="adj" fmla="val 5000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0C2CB">
                <a:alpha val="6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508760"/>
            <a:ext cx="1463040" cy="54864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40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46888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0292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965960" y="2240280"/>
            <a:ext cx="22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2194560" y="1508760"/>
            <a:ext cx="1463040" cy="2560320"/>
          </a:xfrm>
          <a:prstGeom prst="roundRect">
            <a:avLst>
              <a:gd name="adj" fmla="val 5000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FE904D">
                <a:alpha val="60000"/>
              </a:srgbClr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194560" y="1508760"/>
            <a:ext cx="1463040" cy="54864"/>
          </a:xfrm>
          <a:prstGeom prst="rect">
            <a:avLst/>
          </a:prstGeom>
          <a:solidFill>
            <a:srgbClr val="FE904D"/>
          </a:solidFill>
          <a:ln/>
        </p:spPr>
      </p:sp>
      <p:sp>
        <p:nvSpPr>
          <p:cNvPr id="13" name="Text 10"/>
          <p:cNvSpPr/>
          <p:nvPr/>
        </p:nvSpPr>
        <p:spPr>
          <a:xfrm>
            <a:off x="219456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E90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40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480" y="246888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19456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3657600" y="2240280"/>
            <a:ext cx="22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2400" dirty="0"/>
          </a:p>
        </p:txBody>
      </p:sp>
      <p:sp>
        <p:nvSpPr>
          <p:cNvPr id="17" name="Shape 13"/>
          <p:cNvSpPr/>
          <p:nvPr/>
        </p:nvSpPr>
        <p:spPr>
          <a:xfrm>
            <a:off x="3886200" y="1508760"/>
            <a:ext cx="1463040" cy="2560320"/>
          </a:xfrm>
          <a:prstGeom prst="roundRect">
            <a:avLst>
              <a:gd name="adj" fmla="val 5000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0C2CB">
                <a:alpha val="60000"/>
              </a:srgbClr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3886200" y="1508760"/>
            <a:ext cx="1463040" cy="54864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19" name="Text 15"/>
          <p:cNvSpPr/>
          <p:nvPr/>
        </p:nvSpPr>
        <p:spPr>
          <a:xfrm>
            <a:off x="388620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4000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0" y="2468880"/>
            <a:ext cx="457200" cy="4572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88620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Efficiency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5349240" y="2240280"/>
            <a:ext cx="22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2400" dirty="0"/>
          </a:p>
        </p:txBody>
      </p:sp>
      <p:sp>
        <p:nvSpPr>
          <p:cNvPr id="23" name="Shape 18"/>
          <p:cNvSpPr/>
          <p:nvPr/>
        </p:nvSpPr>
        <p:spPr>
          <a:xfrm>
            <a:off x="5577840" y="1508760"/>
            <a:ext cx="1463040" cy="2560320"/>
          </a:xfrm>
          <a:prstGeom prst="roundRect">
            <a:avLst>
              <a:gd name="adj" fmla="val 5000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F2AF4C">
                <a:alpha val="60000"/>
              </a:srgbClr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577840" y="1508760"/>
            <a:ext cx="1463040" cy="54864"/>
          </a:xfrm>
          <a:prstGeom prst="rect">
            <a:avLst/>
          </a:prstGeom>
          <a:solidFill>
            <a:srgbClr val="F2AF4C"/>
          </a:solidFill>
          <a:ln/>
        </p:spPr>
      </p:sp>
      <p:sp>
        <p:nvSpPr>
          <p:cNvPr id="25" name="Text 20"/>
          <p:cNvSpPr/>
          <p:nvPr/>
        </p:nvSpPr>
        <p:spPr>
          <a:xfrm>
            <a:off x="557784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2AF4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4000" dirty="0"/>
          </a:p>
        </p:txBody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2468880"/>
            <a:ext cx="457200" cy="45720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57784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Profit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7040880" y="2240280"/>
            <a:ext cx="22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2400" dirty="0"/>
          </a:p>
        </p:txBody>
      </p:sp>
      <p:sp>
        <p:nvSpPr>
          <p:cNvPr id="29" name="Shape 23"/>
          <p:cNvSpPr/>
          <p:nvPr/>
        </p:nvSpPr>
        <p:spPr>
          <a:xfrm>
            <a:off x="7269480" y="1508760"/>
            <a:ext cx="1463040" cy="2560320"/>
          </a:xfrm>
          <a:prstGeom prst="roundRect">
            <a:avLst>
              <a:gd name="adj" fmla="val 5000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10B981">
                <a:alpha val="60000"/>
              </a:srgbClr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7269480" y="1508760"/>
            <a:ext cx="146304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1" name="Text 25"/>
          <p:cNvSpPr/>
          <p:nvPr/>
        </p:nvSpPr>
        <p:spPr>
          <a:xfrm>
            <a:off x="726948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</a:t>
            </a:r>
            <a:endParaRPr lang="en-US" sz="4000" dirty="0"/>
          </a:p>
        </p:txBody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2468880"/>
            <a:ext cx="457200" cy="45720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7269480" y="3063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Sustainable</a:t>
            </a:r>
            <a:endParaRPr lang="en-US" sz="1400" dirty="0"/>
          </a:p>
        </p:txBody>
      </p:sp>
      <p:sp>
        <p:nvSpPr>
          <p:cNvPr id="34" name="Text 27"/>
          <p:cNvSpPr/>
          <p:nvPr/>
        </p:nvSpPr>
        <p:spPr>
          <a:xfrm>
            <a:off x="640080" y="429768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AB4B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Each element feeds the next — skip one and the chain breaks.</a:t>
            </a:r>
            <a:endParaRPr lang="en-US" sz="1200" dirty="0"/>
          </a:p>
        </p:txBody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B4B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2004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4300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43000" y="777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8A8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foundation of alignment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280160"/>
            <a:ext cx="484632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280160"/>
            <a:ext cx="54864" cy="301752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7" name="Text 4"/>
          <p:cNvSpPr/>
          <p:nvPr/>
        </p:nvSpPr>
        <p:spPr>
          <a:xfrm>
            <a:off x="1005840" y="150876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Profit is not purpose.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05840" y="1783080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is a byproduct of doing meaningful work — it can never be the 'why' that sustains an organization.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1005840" y="237744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 is relational &amp; transformational.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005840" y="2651760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goes beyond transactions — it's about the impact you have on people, communities, and systems.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1005840" y="324612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It's not transactional.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1005840" y="3520440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purpose built on exchange alone will collapse. True purpose places employee and community well-being at the center.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5760720" y="1280160"/>
            <a:ext cx="3017520" cy="3017520"/>
          </a:xfrm>
          <a:prstGeom prst="rect">
            <a:avLst/>
          </a:prstGeom>
          <a:solidFill>
            <a:srgbClr val="0D2B33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3720" y="1645920"/>
            <a:ext cx="640080" cy="6400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6035040" y="246888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D6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places employee and community well-being at the top of the organizational hierarchy.</a:t>
            </a:r>
            <a:endParaRPr lang="en-US" sz="14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18" name="Text 13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2004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4300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43000" y="777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8A8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Purpose transcends the daily grind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28016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280160"/>
            <a:ext cx="38404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14630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Pizza parties ain't it.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1828800"/>
            <a:ext cx="3291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Casual Fridays, free snacks, and ping pong tables are surface-level attempts that don't address the deeper need for meaning.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128016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63440" y="1280160"/>
            <a:ext cx="3840480" cy="45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1" name="Text 8"/>
          <p:cNvSpPr/>
          <p:nvPr/>
        </p:nvSpPr>
        <p:spPr>
          <a:xfrm>
            <a:off x="4937760" y="14630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Purpose-driven engagement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4937760" y="1828800"/>
            <a:ext cx="3291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people connect their daily work to a meaningful mission, they bring discretionary effort, creativity, and commitment.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40080" y="3017520"/>
            <a:ext cx="7863840" cy="1188720"/>
          </a:xfrm>
          <a:prstGeom prst="rect">
            <a:avLst/>
          </a:prstGeom>
          <a:solidFill>
            <a:srgbClr val="0D2B33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3246120"/>
            <a:ext cx="411480" cy="4114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554480" y="3154680"/>
            <a:ext cx="6675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D6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don't need to be motivated by gimmicks — they need to see their work matters. Purpose is the engine of engagement.</a:t>
            </a:r>
            <a:endParaRPr lang="en-US" sz="14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18" name="Text 13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2004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4300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Efficiency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43000" y="7772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8A8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Engaged employees become a coalition of the willing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280160"/>
            <a:ext cx="786384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280160"/>
            <a:ext cx="7863840" cy="45720"/>
          </a:xfrm>
          <a:prstGeom prst="rect">
            <a:avLst/>
          </a:prstGeom>
          <a:solidFill>
            <a:srgbClr val="00C2CB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50876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68680" y="19659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Coalition of the Willing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868680" y="22860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Engaged employees don't need to be told what to do — they seek ways to improve.</a:t>
            </a:r>
            <a:endParaRPr lang="en-US" sz="11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240" y="1508760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3520440" y="19659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Operational Excellence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3520440" y="22860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closest to the operation know best how to maximize efficiency.</a:t>
            </a:r>
            <a:endParaRPr lang="en-US" sz="11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1508760"/>
            <a:ext cx="365760" cy="36576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172200" y="19659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Collective Intelligence</a:t>
            </a:r>
            <a:endParaRPr lang="en-US" sz="1300" dirty="0"/>
          </a:p>
        </p:txBody>
      </p:sp>
      <p:sp>
        <p:nvSpPr>
          <p:cNvPr id="15" name="Text 9"/>
          <p:cNvSpPr/>
          <p:nvPr/>
        </p:nvSpPr>
        <p:spPr>
          <a:xfrm>
            <a:off x="6172200" y="22860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everyone is aligned to purpose, problem-solving becomes organic.</a:t>
            </a:r>
            <a:endParaRPr lang="en-US" sz="1100" dirty="0"/>
          </a:p>
        </p:txBody>
      </p:sp>
      <p:sp>
        <p:nvSpPr>
          <p:cNvPr id="16" name="Shape 10"/>
          <p:cNvSpPr/>
          <p:nvPr/>
        </p:nvSpPr>
        <p:spPr>
          <a:xfrm>
            <a:off x="640080" y="3566160"/>
            <a:ext cx="7863840" cy="594360"/>
          </a:xfrm>
          <a:prstGeom prst="rect">
            <a:avLst/>
          </a:prstGeom>
          <a:solidFill>
            <a:srgbClr val="E0F5F7"/>
          </a:solidFill>
          <a:ln w="6350">
            <a:solidFill>
              <a:srgbClr val="00C2CB">
                <a:alpha val="40000"/>
              </a:srgbClr>
            </a:solidFill>
            <a:prstDash val="solid"/>
          </a:ln>
        </p:spPr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675888"/>
            <a:ext cx="201168" cy="201168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143000" y="356616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295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Efficiency isn't about doing more — it's about doing what matters, together.</a:t>
            </a:r>
            <a:endParaRPr lang="en-US" sz="1250" dirty="0"/>
          </a:p>
        </p:txBody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21" name="Text 13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2004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4300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Profit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43000" y="777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8A8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Downstream from efficiency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280160"/>
            <a:ext cx="384048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280160"/>
            <a:ext cx="54864" cy="2743200"/>
          </a:xfrm>
          <a:prstGeom prst="rect">
            <a:avLst/>
          </a:prstGeom>
          <a:solidFill>
            <a:srgbClr val="F2AF4C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146304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508760" y="146304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Natural Outcome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1005840" y="201168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5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doesn't come from squeezing employees harder — it flows naturally from engaged teams working efficiently toward a shared purpose.</a:t>
            </a:r>
            <a:endParaRPr lang="en-US" sz="1250" dirty="0"/>
          </a:p>
        </p:txBody>
      </p:sp>
      <p:sp>
        <p:nvSpPr>
          <p:cNvPr id="10" name="Text 6"/>
          <p:cNvSpPr/>
          <p:nvPr/>
        </p:nvSpPr>
        <p:spPr>
          <a:xfrm>
            <a:off x="1005840" y="301752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295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efficiency increases and purpose stays clear, profit follows.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4663440" y="1280160"/>
            <a:ext cx="3840480" cy="2743200"/>
          </a:xfrm>
          <a:prstGeom prst="rect">
            <a:avLst/>
          </a:prstGeom>
          <a:solidFill>
            <a:srgbClr val="0D2B33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1645920"/>
            <a:ext cx="594360" cy="5943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937760" y="237744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Employees Need to Feel the Benefits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4937760" y="28803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D6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can't just go to the top. Employees need to immediately feel the benefits of the work they create — through compensation, growth, recognition, and investment in their well-being.</a:t>
            </a:r>
            <a:endParaRPr lang="en-US" sz="12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17" name="Text 11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4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2004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4300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Sustainability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43000" y="7772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8A8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Purpose-driven profit withstands the test of time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280160"/>
            <a:ext cx="384048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280160"/>
            <a:ext cx="3840480" cy="4572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463040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22960" y="19659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Purpose-Driven Growth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822960" y="237744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Steady, exponential growth built on alignment. The organization grows because people believe in the mission — not because of market gimmicks.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4663440" y="1280160"/>
            <a:ext cx="384048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4663440" y="1280160"/>
            <a:ext cx="3840480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46304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846320" y="19659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Boom / Bust Cycle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4846320" y="237744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with disengaged employees is volatile. Short-term gains followed by turnover, burnout, and collapse. A cycle that repeats endlessly.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640080" y="3886200"/>
            <a:ext cx="7863840" cy="502920"/>
          </a:xfrm>
          <a:prstGeom prst="rect">
            <a:avLst/>
          </a:prstGeom>
          <a:solidFill>
            <a:srgbClr val="E0F5F7"/>
          </a:solidFill>
          <a:ln w="6350">
            <a:solidFill>
              <a:srgbClr val="00C2CB">
                <a:alpha val="40000"/>
              </a:srgbClr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3959352"/>
            <a:ext cx="201168" cy="20116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143000" y="388620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295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 built on purpose don't just survive — they compound.</a:t>
            </a:r>
            <a:endParaRPr lang="en-US" sz="125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95E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  <p:sp>
        <p:nvSpPr>
          <p:cNvPr id="20" name="Text 13"/>
          <p:cNvSpPr/>
          <p:nvPr/>
        </p:nvSpPr>
        <p:spPr>
          <a:xfrm>
            <a:off x="8046720" y="461772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8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2F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E904D">
              <a:alpha val="6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109728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1031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 isn't a destination.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914400" y="2743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Culture isn't static.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3200400" y="3520440"/>
            <a:ext cx="2743200" cy="0"/>
          </a:xfrm>
          <a:prstGeom prst="line">
            <a:avLst/>
          </a:prstGeom>
          <a:noFill/>
          <a:ln w="19050">
            <a:solidFill>
              <a:srgbClr val="00C2CB">
                <a:alpha val="5000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371600" y="37033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8AB4B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Alignment is a living practice — it requires constant nurturing, reflection, and intentionality.</a:t>
            </a:r>
            <a:endParaRPr lang="en-US" sz="14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4572000"/>
            <a:ext cx="45720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49808" y="4617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B4B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ENLIGHTENED MINDS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Alignment: Engagement as a Guiding Light</dc:title>
  <dc:subject>PptxGenJS Presentation</dc:subject>
  <dc:creator>Enlightened Minds LLC</dc:creator>
  <cp:lastModifiedBy>Enlightened Minds LLC</cp:lastModifiedBy>
  <cp:revision>1</cp:revision>
  <dcterms:created xsi:type="dcterms:W3CDTF">2026-03-12T01:03:49Z</dcterms:created>
  <dcterms:modified xsi:type="dcterms:W3CDTF">2026-03-12T01:03:49Z</dcterms:modified>
</cp:coreProperties>
</file>