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67" d="100"/>
          <a:sy n="167" d="100"/>
        </p:scale>
        <p:origin x="232"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9194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4.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7"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26.png"/><Relationship Id="rId4" Type="http://schemas.openxmlformats.org/officeDocument/2006/relationships/image" Target="../media/image25.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28.png"/><Relationship Id="rId4" Type="http://schemas.openxmlformats.org/officeDocument/2006/relationships/image" Target="../media/image27.png"/></Relationships>
</file>

<file path=ppt/slides/_rels/slide1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7.png"/><Relationship Id="rId4" Type="http://schemas.openxmlformats.org/officeDocument/2006/relationships/image" Target="../media/image21.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19.png"/><Relationship Id="rId7"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9.png"/></Relationships>
</file>

<file path=ppt/slides/_rels/slide1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31.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2.png"/></Relationships>
</file>

<file path=ppt/slides/_rels/slide2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31.png"/><Relationship Id="rId7"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33.png"/><Relationship Id="rId10" Type="http://schemas.openxmlformats.org/officeDocument/2006/relationships/image" Target="../media/image2.png"/><Relationship Id="rId4" Type="http://schemas.openxmlformats.org/officeDocument/2006/relationships/image" Target="../media/image32.png"/><Relationship Id="rId9" Type="http://schemas.openxmlformats.org/officeDocument/2006/relationships/image" Target="../media/image26.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3.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2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17.png"/><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B33"/>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E904D">
              <a:alpha val="8000"/>
            </a:srgbClr>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1371600" y="1097280"/>
            <a:ext cx="6400800" cy="1179576"/>
          </a:xfrm>
          <a:prstGeom prst="rect">
            <a:avLst/>
          </a:prstGeom>
        </p:spPr>
      </p:pic>
      <p:sp>
        <p:nvSpPr>
          <p:cNvPr id="4" name="Text 1"/>
          <p:cNvSpPr/>
          <p:nvPr/>
        </p:nvSpPr>
        <p:spPr>
          <a:xfrm>
            <a:off x="914400" y="2468880"/>
            <a:ext cx="7315200" cy="914400"/>
          </a:xfrm>
          <a:prstGeom prst="rect">
            <a:avLst/>
          </a:prstGeom>
          <a:noFill/>
          <a:ln/>
        </p:spPr>
        <p:txBody>
          <a:bodyPr wrap="square" lIns="0" tIns="0" rIns="0" bIns="0" rtlCol="0" anchor="ctr"/>
          <a:lstStyle/>
          <a:p>
            <a:pPr marL="0" indent="0" algn="ctr">
              <a:lnSpc>
                <a:spcPct val="110000"/>
              </a:lnSpc>
              <a:buNone/>
            </a:pPr>
            <a:r>
              <a:rPr lang="en-US" sz="3200" b="1" dirty="0">
                <a:solidFill>
                  <a:srgbClr val="FFFFFF"/>
                </a:solidFill>
                <a:latin typeface="Trebuchet MS" pitchFamily="34" charset="0"/>
                <a:ea typeface="Trebuchet MS" pitchFamily="34" charset="-122"/>
                <a:cs typeface="Trebuchet MS" pitchFamily="34" charset="-120"/>
              </a:rPr>
              <a:t>Imagining a Different Approach</a:t>
            </a:r>
            <a:endParaRPr lang="en-US" sz="3200" dirty="0"/>
          </a:p>
          <a:p>
            <a:pPr marL="0" indent="0" algn="ctr">
              <a:lnSpc>
                <a:spcPct val="110000"/>
              </a:lnSpc>
              <a:buNone/>
            </a:pPr>
            <a:r>
              <a:rPr lang="en-US" sz="3200" b="1" dirty="0">
                <a:solidFill>
                  <a:srgbClr val="FFFFFF"/>
                </a:solidFill>
                <a:latin typeface="Trebuchet MS" pitchFamily="34" charset="0"/>
                <a:ea typeface="Trebuchet MS" pitchFamily="34" charset="-122"/>
                <a:cs typeface="Trebuchet MS" pitchFamily="34" charset="-120"/>
              </a:rPr>
              <a:t>to Homelessness</a:t>
            </a:r>
            <a:endParaRPr lang="en-US" sz="3200" dirty="0"/>
          </a:p>
        </p:txBody>
      </p:sp>
      <p:sp>
        <p:nvSpPr>
          <p:cNvPr id="5" name="Text 2"/>
          <p:cNvSpPr/>
          <p:nvPr/>
        </p:nvSpPr>
        <p:spPr>
          <a:xfrm>
            <a:off x="914400" y="3383280"/>
            <a:ext cx="7315200" cy="365760"/>
          </a:xfrm>
          <a:prstGeom prst="rect">
            <a:avLst/>
          </a:prstGeom>
          <a:noFill/>
          <a:ln/>
        </p:spPr>
        <p:txBody>
          <a:bodyPr wrap="square" lIns="0" tIns="0" rIns="0" bIns="0" rtlCol="0" anchor="ctr"/>
          <a:lstStyle/>
          <a:p>
            <a:pPr marL="0" indent="0" algn="ctr">
              <a:buNone/>
            </a:pPr>
            <a:r>
              <a:rPr lang="en-US" sz="1600" i="1" dirty="0">
                <a:solidFill>
                  <a:srgbClr val="8AB4B9"/>
                </a:solidFill>
                <a:latin typeface="Calibri Light" pitchFamily="34" charset="0"/>
                <a:ea typeface="Calibri Light" pitchFamily="34" charset="-122"/>
                <a:cs typeface="Calibri Light" pitchFamily="34" charset="-120"/>
              </a:rPr>
              <a:t>Jarrod Sanderson, LCSW</a:t>
            </a:r>
            <a:endParaRPr lang="en-US" sz="1600" dirty="0"/>
          </a:p>
        </p:txBody>
      </p:sp>
      <p:sp>
        <p:nvSpPr>
          <p:cNvPr id="6" name="Shape 3"/>
          <p:cNvSpPr/>
          <p:nvPr/>
        </p:nvSpPr>
        <p:spPr>
          <a:xfrm>
            <a:off x="3200400" y="3886200"/>
            <a:ext cx="2743200" cy="0"/>
          </a:xfrm>
          <a:prstGeom prst="line">
            <a:avLst/>
          </a:prstGeom>
          <a:noFill/>
          <a:ln w="19050">
            <a:solidFill>
              <a:srgbClr val="00C2CB">
                <a:alpha val="50000"/>
              </a:srgbClr>
            </a:solidFill>
            <a:prstDash val="solid"/>
          </a:ln>
        </p:spPr>
        <p:txBody>
          <a:bodyPr/>
          <a:lstStyle/>
          <a:p>
            <a:endParaRPr lang="en-US"/>
          </a:p>
        </p:txBody>
      </p:sp>
      <p:pic>
        <p:nvPicPr>
          <p:cNvPr id="7" name="Image 1" descr="preencoded.png"/>
          <p:cNvPicPr>
            <a:picLocks noChangeAspect="1"/>
          </p:cNvPicPr>
          <p:nvPr/>
        </p:nvPicPr>
        <p:blipFill>
          <a:blip r:embed="rId4"/>
          <a:stretch>
            <a:fillRect/>
          </a:stretch>
        </p:blipFill>
        <p:spPr>
          <a:xfrm>
            <a:off x="274320" y="4572000"/>
            <a:ext cx="457200" cy="365760"/>
          </a:xfrm>
          <a:prstGeom prst="rect">
            <a:avLst/>
          </a:prstGeom>
        </p:spPr>
      </p:pic>
      <p:sp>
        <p:nvSpPr>
          <p:cNvPr id="8" name="Text 4"/>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8AB4B9"/>
                </a:solidFill>
                <a:latin typeface="Trebuchet MS" pitchFamily="34" charset="0"/>
                <a:ea typeface="Trebuchet MS" pitchFamily="34" charset="-122"/>
                <a:cs typeface="Trebuchet MS" pitchFamily="34" charset="-120"/>
              </a:rPr>
              <a:t>ENLIGHTENED MINDS</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12F38"/>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E904D">
              <a:alpha val="6000"/>
            </a:srgbClr>
          </a:solidFill>
          <a:ln/>
        </p:spPr>
        <p:txBody>
          <a:bodyPr/>
          <a:lstStyle/>
          <a:p>
            <a:endParaRPr lang="en-US"/>
          </a:p>
        </p:txBody>
      </p:sp>
      <p:sp>
        <p:nvSpPr>
          <p:cNvPr id="3" name="Text 1"/>
          <p:cNvSpPr/>
          <p:nvPr/>
        </p:nvSpPr>
        <p:spPr>
          <a:xfrm>
            <a:off x="914400" y="1645920"/>
            <a:ext cx="7315200" cy="548640"/>
          </a:xfrm>
          <a:prstGeom prst="rect">
            <a:avLst/>
          </a:prstGeom>
          <a:noFill/>
          <a:ln/>
        </p:spPr>
        <p:txBody>
          <a:bodyPr wrap="square" lIns="0" tIns="0" rIns="0" bIns="0" rtlCol="0" anchor="ctr"/>
          <a:lstStyle/>
          <a:p>
            <a:pPr marL="0" indent="0" algn="ctr">
              <a:buNone/>
            </a:pPr>
            <a:r>
              <a:rPr lang="en-US" sz="1600" kern="0" spc="600" dirty="0">
                <a:solidFill>
                  <a:srgbClr val="00C2CB"/>
                </a:solidFill>
                <a:latin typeface="Calibri Light" pitchFamily="34" charset="0"/>
                <a:ea typeface="Calibri Light" pitchFamily="34" charset="-122"/>
                <a:cs typeface="Calibri Light" pitchFamily="34" charset="-120"/>
              </a:rPr>
              <a:t>Part 2</a:t>
            </a:r>
            <a:endParaRPr lang="en-US" sz="1600" dirty="0"/>
          </a:p>
        </p:txBody>
      </p:sp>
      <p:sp>
        <p:nvSpPr>
          <p:cNvPr id="4" name="Text 2"/>
          <p:cNvSpPr/>
          <p:nvPr/>
        </p:nvSpPr>
        <p:spPr>
          <a:xfrm>
            <a:off x="914400" y="2148840"/>
            <a:ext cx="7315200" cy="731520"/>
          </a:xfrm>
          <a:prstGeom prst="rect">
            <a:avLst/>
          </a:prstGeom>
          <a:noFill/>
          <a:ln/>
        </p:spPr>
        <p:txBody>
          <a:bodyPr wrap="square" lIns="0" tIns="0" rIns="0" bIns="0" rtlCol="0" anchor="ctr"/>
          <a:lstStyle/>
          <a:p>
            <a:pPr marL="0" indent="0" algn="ctr">
              <a:buNone/>
            </a:pPr>
            <a:r>
              <a:rPr lang="en-US" sz="3600" b="1" dirty="0">
                <a:solidFill>
                  <a:srgbClr val="FFFFFF"/>
                </a:solidFill>
                <a:latin typeface="Trebuchet MS" pitchFamily="34" charset="0"/>
                <a:ea typeface="Trebuchet MS" pitchFamily="34" charset="-122"/>
                <a:cs typeface="Trebuchet MS" pitchFamily="34" charset="-120"/>
              </a:rPr>
              <a:t>A Different Framework</a:t>
            </a:r>
            <a:endParaRPr lang="en-US" sz="3600" dirty="0"/>
          </a:p>
        </p:txBody>
      </p:sp>
      <p:sp>
        <p:nvSpPr>
          <p:cNvPr id="5" name="Shape 3"/>
          <p:cNvSpPr/>
          <p:nvPr/>
        </p:nvSpPr>
        <p:spPr>
          <a:xfrm>
            <a:off x="3474720" y="2971800"/>
            <a:ext cx="2194560" cy="0"/>
          </a:xfrm>
          <a:prstGeom prst="line">
            <a:avLst/>
          </a:prstGeom>
          <a:noFill/>
          <a:ln w="19050">
            <a:solidFill>
              <a:srgbClr val="00C2CB">
                <a:alpha val="60000"/>
              </a:srgbClr>
            </a:solidFill>
            <a:prstDash val="solid"/>
          </a:ln>
        </p:spPr>
        <p:txBody>
          <a:bodyPr/>
          <a:lstStyle/>
          <a:p>
            <a:endParaRPr lang="en-US"/>
          </a:p>
        </p:txBody>
      </p:sp>
      <p:sp>
        <p:nvSpPr>
          <p:cNvPr id="6" name="Text 4"/>
          <p:cNvSpPr/>
          <p:nvPr/>
        </p:nvSpPr>
        <p:spPr>
          <a:xfrm>
            <a:off x="1371600" y="3200400"/>
            <a:ext cx="6400800" cy="457200"/>
          </a:xfrm>
          <a:prstGeom prst="rect">
            <a:avLst/>
          </a:prstGeom>
          <a:noFill/>
          <a:ln/>
        </p:spPr>
        <p:txBody>
          <a:bodyPr wrap="square" lIns="0" tIns="0" rIns="0" bIns="0" rtlCol="0" anchor="ctr"/>
          <a:lstStyle/>
          <a:p>
            <a:pPr marL="0" indent="0" algn="ctr">
              <a:buNone/>
            </a:pPr>
            <a:r>
              <a:rPr lang="en-US" sz="1400" i="1" dirty="0">
                <a:solidFill>
                  <a:srgbClr val="8AB4B9"/>
                </a:solidFill>
                <a:latin typeface="Calibri Light" pitchFamily="34" charset="0"/>
                <a:ea typeface="Calibri Light" pitchFamily="34" charset="-122"/>
                <a:cs typeface="Calibri Light" pitchFamily="34" charset="-120"/>
              </a:rPr>
              <a:t>Reframing around need, stress science, and both/and solutions</a:t>
            </a:r>
            <a:endParaRPr lang="en-US" sz="1400" dirty="0"/>
          </a:p>
        </p:txBody>
      </p:sp>
      <p:pic>
        <p:nvPicPr>
          <p:cNvPr id="7" name="Image 0" descr="preencoded.png"/>
          <p:cNvPicPr>
            <a:picLocks noChangeAspect="1"/>
          </p:cNvPicPr>
          <p:nvPr/>
        </p:nvPicPr>
        <p:blipFill>
          <a:blip r:embed="rId3"/>
          <a:stretch>
            <a:fillRect/>
          </a:stretch>
        </p:blipFill>
        <p:spPr>
          <a:xfrm>
            <a:off x="274320" y="4572000"/>
            <a:ext cx="457200" cy="365760"/>
          </a:xfrm>
          <a:prstGeom prst="rect">
            <a:avLst/>
          </a:prstGeom>
        </p:spPr>
      </p:pic>
      <p:sp>
        <p:nvSpPr>
          <p:cNvPr id="8" name="Text 5"/>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8AB4B9"/>
                </a:solidFill>
                <a:latin typeface="Trebuchet MS" pitchFamily="34" charset="0"/>
                <a:ea typeface="Trebuchet MS" pitchFamily="34" charset="-122"/>
                <a:cs typeface="Trebuchet MS" pitchFamily="34" charset="-120"/>
              </a:rPr>
              <a:t>ENLIGHTENED MINDS</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D4EBEE"/>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2800" b="1" dirty="0">
                <a:solidFill>
                  <a:srgbClr val="295E6A"/>
                </a:solidFill>
                <a:latin typeface="Trebuchet MS" pitchFamily="34" charset="0"/>
                <a:ea typeface="Trebuchet MS" pitchFamily="34" charset="-122"/>
                <a:cs typeface="Trebuchet MS" pitchFamily="34" charset="-120"/>
              </a:rPr>
              <a:t>Three Tiers of Need</a:t>
            </a:r>
            <a:endParaRPr lang="en-US" sz="2800" dirty="0"/>
          </a:p>
        </p:txBody>
      </p:sp>
      <p:sp>
        <p:nvSpPr>
          <p:cNvPr id="3" name="Text 1"/>
          <p:cNvSpPr/>
          <p:nvPr/>
        </p:nvSpPr>
        <p:spPr>
          <a:xfrm>
            <a:off x="640080" y="868680"/>
            <a:ext cx="7863840" cy="274320"/>
          </a:xfrm>
          <a:prstGeom prst="rect">
            <a:avLst/>
          </a:prstGeom>
          <a:noFill/>
          <a:ln/>
        </p:spPr>
        <p:txBody>
          <a:bodyPr wrap="square" lIns="0" tIns="0" rIns="0" bIns="0" rtlCol="0" anchor="ctr"/>
          <a:lstStyle/>
          <a:p>
            <a:pPr marL="0" indent="0">
              <a:buNone/>
            </a:pPr>
            <a:r>
              <a:rPr lang="en-US" sz="1200" i="1" dirty="0">
                <a:solidFill>
                  <a:srgbClr val="5A8A8F"/>
                </a:solidFill>
                <a:latin typeface="Calibri" pitchFamily="34" charset="0"/>
                <a:ea typeface="Calibri" pitchFamily="34" charset="-122"/>
                <a:cs typeface="Calibri" pitchFamily="34" charset="-120"/>
              </a:rPr>
              <a:t>Tailoring policy to the actual population — not a one-size-fits-all approach</a:t>
            </a:r>
            <a:endParaRPr lang="en-US" sz="1200" dirty="0"/>
          </a:p>
        </p:txBody>
      </p:sp>
      <p:sp>
        <p:nvSpPr>
          <p:cNvPr id="4" name="Shape 2"/>
          <p:cNvSpPr/>
          <p:nvPr/>
        </p:nvSpPr>
        <p:spPr>
          <a:xfrm>
            <a:off x="640080" y="1371600"/>
            <a:ext cx="2560320" cy="274320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5" name="Shape 3"/>
          <p:cNvSpPr/>
          <p:nvPr/>
        </p:nvSpPr>
        <p:spPr>
          <a:xfrm>
            <a:off x="640080" y="1371600"/>
            <a:ext cx="2560320" cy="45720"/>
          </a:xfrm>
          <a:prstGeom prst="rect">
            <a:avLst/>
          </a:prstGeom>
          <a:solidFill>
            <a:srgbClr val="10B981"/>
          </a:solidFill>
          <a:ln/>
        </p:spPr>
        <p:txBody>
          <a:bodyPr/>
          <a:lstStyle/>
          <a:p>
            <a:endParaRPr lang="en-US"/>
          </a:p>
        </p:txBody>
      </p:sp>
      <p:sp>
        <p:nvSpPr>
          <p:cNvPr id="6" name="Text 4"/>
          <p:cNvSpPr/>
          <p:nvPr/>
        </p:nvSpPr>
        <p:spPr>
          <a:xfrm>
            <a:off x="777240" y="1554480"/>
            <a:ext cx="457200" cy="457200"/>
          </a:xfrm>
          <a:prstGeom prst="rect">
            <a:avLst/>
          </a:prstGeom>
          <a:noFill/>
          <a:ln/>
        </p:spPr>
        <p:txBody>
          <a:bodyPr wrap="square" lIns="0" tIns="0" rIns="0" bIns="0" rtlCol="0" anchor="ctr"/>
          <a:lstStyle/>
          <a:p>
            <a:pPr marL="0" indent="0">
              <a:buNone/>
            </a:pPr>
            <a:r>
              <a:rPr lang="en-US" sz="2800" b="1" dirty="0">
                <a:solidFill>
                  <a:srgbClr val="10B981">
                    <a:alpha val="70000"/>
                  </a:srgbClr>
                </a:solidFill>
                <a:latin typeface="Trebuchet MS" pitchFamily="34" charset="0"/>
                <a:ea typeface="Trebuchet MS" pitchFamily="34" charset="-122"/>
                <a:cs typeface="Trebuchet MS" pitchFamily="34" charset="-120"/>
              </a:rPr>
              <a:t>1</a:t>
            </a:r>
            <a:endParaRPr lang="en-US" sz="2800" dirty="0"/>
          </a:p>
        </p:txBody>
      </p:sp>
      <p:pic>
        <p:nvPicPr>
          <p:cNvPr id="7" name="Image 0" descr="preencoded.png"/>
          <p:cNvPicPr>
            <a:picLocks noChangeAspect="1"/>
          </p:cNvPicPr>
          <p:nvPr/>
        </p:nvPicPr>
        <p:blipFill>
          <a:blip r:embed="rId3"/>
          <a:stretch>
            <a:fillRect/>
          </a:stretch>
        </p:blipFill>
        <p:spPr>
          <a:xfrm>
            <a:off x="1280160" y="1600200"/>
            <a:ext cx="365760" cy="365760"/>
          </a:xfrm>
          <a:prstGeom prst="rect">
            <a:avLst/>
          </a:prstGeom>
        </p:spPr>
      </p:pic>
      <p:sp>
        <p:nvSpPr>
          <p:cNvPr id="8" name="Text 5"/>
          <p:cNvSpPr/>
          <p:nvPr/>
        </p:nvSpPr>
        <p:spPr>
          <a:xfrm>
            <a:off x="1737360" y="1600200"/>
            <a:ext cx="1280160" cy="36576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Working Poor</a:t>
            </a:r>
            <a:endParaRPr lang="en-US" sz="1300" dirty="0"/>
          </a:p>
        </p:txBody>
      </p:sp>
      <p:sp>
        <p:nvSpPr>
          <p:cNvPr id="9" name="Text 6"/>
          <p:cNvSpPr/>
          <p:nvPr/>
        </p:nvSpPr>
        <p:spPr>
          <a:xfrm>
            <a:off x="822960" y="2194560"/>
            <a:ext cx="2194560" cy="1645920"/>
          </a:xfrm>
          <a:prstGeom prst="rect">
            <a:avLst/>
          </a:prstGeom>
          <a:noFill/>
          <a:ln/>
        </p:spPr>
        <p:txBody>
          <a:bodyPr wrap="square" lIns="0" tIns="0" rIns="0" bIns="0" rtlCol="0" anchor="ctr"/>
          <a:lstStyle/>
          <a:p>
            <a:pPr marL="0" indent="0">
              <a:lnSpc>
                <a:spcPct val="135000"/>
              </a:lnSpc>
              <a:buNone/>
            </a:pPr>
            <a:r>
              <a:rPr lang="en-US" sz="1050" dirty="0">
                <a:solidFill>
                  <a:srgbClr val="5A8A8F"/>
                </a:solidFill>
                <a:latin typeface="Calibri" pitchFamily="34" charset="0"/>
                <a:ea typeface="Calibri" pitchFamily="34" charset="-122"/>
                <a:cs typeface="Calibri" pitchFamily="34" charset="-120"/>
              </a:rPr>
              <a:t>Some earned income, but not enough to meet basic needs. Most responsive to market-based solutions — affordable housing, wage access, and job training.</a:t>
            </a:r>
            <a:endParaRPr lang="en-US" sz="1050" dirty="0"/>
          </a:p>
        </p:txBody>
      </p:sp>
      <p:sp>
        <p:nvSpPr>
          <p:cNvPr id="10" name="Shape 7"/>
          <p:cNvSpPr/>
          <p:nvPr/>
        </p:nvSpPr>
        <p:spPr>
          <a:xfrm>
            <a:off x="3429000" y="1371600"/>
            <a:ext cx="2560320" cy="274320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11" name="Shape 8"/>
          <p:cNvSpPr/>
          <p:nvPr/>
        </p:nvSpPr>
        <p:spPr>
          <a:xfrm>
            <a:off x="3429000" y="1371600"/>
            <a:ext cx="2560320" cy="45720"/>
          </a:xfrm>
          <a:prstGeom prst="rect">
            <a:avLst/>
          </a:prstGeom>
          <a:solidFill>
            <a:srgbClr val="00C2CB"/>
          </a:solidFill>
          <a:ln/>
        </p:spPr>
        <p:txBody>
          <a:bodyPr/>
          <a:lstStyle/>
          <a:p>
            <a:endParaRPr lang="en-US"/>
          </a:p>
        </p:txBody>
      </p:sp>
      <p:sp>
        <p:nvSpPr>
          <p:cNvPr id="12" name="Text 9"/>
          <p:cNvSpPr/>
          <p:nvPr/>
        </p:nvSpPr>
        <p:spPr>
          <a:xfrm>
            <a:off x="3566160" y="1554480"/>
            <a:ext cx="457200" cy="457200"/>
          </a:xfrm>
          <a:prstGeom prst="rect">
            <a:avLst/>
          </a:prstGeom>
          <a:noFill/>
          <a:ln/>
        </p:spPr>
        <p:txBody>
          <a:bodyPr wrap="square" lIns="0" tIns="0" rIns="0" bIns="0" rtlCol="0" anchor="ctr"/>
          <a:lstStyle/>
          <a:p>
            <a:pPr marL="0" indent="0">
              <a:buNone/>
            </a:pPr>
            <a:r>
              <a:rPr lang="en-US" sz="2800" b="1" dirty="0">
                <a:solidFill>
                  <a:srgbClr val="00C2CB">
                    <a:alpha val="70000"/>
                  </a:srgbClr>
                </a:solidFill>
                <a:latin typeface="Trebuchet MS" pitchFamily="34" charset="0"/>
                <a:ea typeface="Trebuchet MS" pitchFamily="34" charset="-122"/>
                <a:cs typeface="Trebuchet MS" pitchFamily="34" charset="-120"/>
              </a:rPr>
              <a:t>2</a:t>
            </a:r>
            <a:endParaRPr lang="en-US" sz="2800" dirty="0"/>
          </a:p>
        </p:txBody>
      </p:sp>
      <p:pic>
        <p:nvPicPr>
          <p:cNvPr id="13" name="Image 1" descr="preencoded.png"/>
          <p:cNvPicPr>
            <a:picLocks noChangeAspect="1"/>
          </p:cNvPicPr>
          <p:nvPr/>
        </p:nvPicPr>
        <p:blipFill>
          <a:blip r:embed="rId4"/>
          <a:stretch>
            <a:fillRect/>
          </a:stretch>
        </p:blipFill>
        <p:spPr>
          <a:xfrm>
            <a:off x="4069080" y="1600200"/>
            <a:ext cx="365760" cy="365760"/>
          </a:xfrm>
          <a:prstGeom prst="rect">
            <a:avLst/>
          </a:prstGeom>
        </p:spPr>
      </p:pic>
      <p:sp>
        <p:nvSpPr>
          <p:cNvPr id="14" name="Text 10"/>
          <p:cNvSpPr/>
          <p:nvPr/>
        </p:nvSpPr>
        <p:spPr>
          <a:xfrm>
            <a:off x="4526280" y="1600200"/>
            <a:ext cx="1280160" cy="36576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Able-Bodied, No Access</a:t>
            </a:r>
            <a:endParaRPr lang="en-US" sz="1300" dirty="0"/>
          </a:p>
        </p:txBody>
      </p:sp>
      <p:sp>
        <p:nvSpPr>
          <p:cNvPr id="15" name="Text 11"/>
          <p:cNvSpPr/>
          <p:nvPr/>
        </p:nvSpPr>
        <p:spPr>
          <a:xfrm>
            <a:off x="3611880" y="2194560"/>
            <a:ext cx="2194560" cy="1645920"/>
          </a:xfrm>
          <a:prstGeom prst="rect">
            <a:avLst/>
          </a:prstGeom>
          <a:noFill/>
          <a:ln/>
        </p:spPr>
        <p:txBody>
          <a:bodyPr wrap="square" lIns="0" tIns="0" rIns="0" bIns="0" rtlCol="0" anchor="ctr"/>
          <a:lstStyle/>
          <a:p>
            <a:pPr marL="0" indent="0">
              <a:lnSpc>
                <a:spcPct val="135000"/>
              </a:lnSpc>
              <a:buNone/>
            </a:pPr>
            <a:r>
              <a:rPr lang="en-US" sz="1050" dirty="0">
                <a:solidFill>
                  <a:srgbClr val="5A8A8F"/>
                </a:solidFill>
                <a:latin typeface="Calibri" pitchFamily="34" charset="0"/>
                <a:ea typeface="Calibri" pitchFamily="34" charset="-122"/>
                <a:cs typeface="Calibri" pitchFamily="34" charset="-120"/>
              </a:rPr>
              <a:t>Capable, but locked in a cycle of crisis responses. Need a stable platform to rebuild from — housing, followed by employment support.</a:t>
            </a:r>
            <a:endParaRPr lang="en-US" sz="1050" dirty="0"/>
          </a:p>
        </p:txBody>
      </p:sp>
      <p:sp>
        <p:nvSpPr>
          <p:cNvPr id="16" name="Shape 12"/>
          <p:cNvSpPr/>
          <p:nvPr/>
        </p:nvSpPr>
        <p:spPr>
          <a:xfrm>
            <a:off x="6217920" y="1371600"/>
            <a:ext cx="2560320" cy="274320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17" name="Shape 13"/>
          <p:cNvSpPr/>
          <p:nvPr/>
        </p:nvSpPr>
        <p:spPr>
          <a:xfrm>
            <a:off x="6217920" y="1371600"/>
            <a:ext cx="2560320" cy="45720"/>
          </a:xfrm>
          <a:prstGeom prst="rect">
            <a:avLst/>
          </a:prstGeom>
          <a:solidFill>
            <a:srgbClr val="FE904D"/>
          </a:solidFill>
          <a:ln/>
        </p:spPr>
        <p:txBody>
          <a:bodyPr/>
          <a:lstStyle/>
          <a:p>
            <a:endParaRPr lang="en-US"/>
          </a:p>
        </p:txBody>
      </p:sp>
      <p:sp>
        <p:nvSpPr>
          <p:cNvPr id="18" name="Text 14"/>
          <p:cNvSpPr/>
          <p:nvPr/>
        </p:nvSpPr>
        <p:spPr>
          <a:xfrm>
            <a:off x="6355080" y="1554480"/>
            <a:ext cx="457200" cy="457200"/>
          </a:xfrm>
          <a:prstGeom prst="rect">
            <a:avLst/>
          </a:prstGeom>
          <a:noFill/>
          <a:ln/>
        </p:spPr>
        <p:txBody>
          <a:bodyPr wrap="square" lIns="0" tIns="0" rIns="0" bIns="0" rtlCol="0" anchor="ctr"/>
          <a:lstStyle/>
          <a:p>
            <a:pPr marL="0" indent="0">
              <a:buNone/>
            </a:pPr>
            <a:r>
              <a:rPr lang="en-US" sz="2800" b="1" dirty="0">
                <a:solidFill>
                  <a:srgbClr val="FE904D">
                    <a:alpha val="70000"/>
                  </a:srgbClr>
                </a:solidFill>
                <a:latin typeface="Trebuchet MS" pitchFamily="34" charset="0"/>
                <a:ea typeface="Trebuchet MS" pitchFamily="34" charset="-122"/>
                <a:cs typeface="Trebuchet MS" pitchFamily="34" charset="-120"/>
              </a:rPr>
              <a:t>3</a:t>
            </a:r>
            <a:endParaRPr lang="en-US" sz="2800" dirty="0"/>
          </a:p>
        </p:txBody>
      </p:sp>
      <p:pic>
        <p:nvPicPr>
          <p:cNvPr id="19" name="Image 2" descr="preencoded.png"/>
          <p:cNvPicPr>
            <a:picLocks noChangeAspect="1"/>
          </p:cNvPicPr>
          <p:nvPr/>
        </p:nvPicPr>
        <p:blipFill>
          <a:blip r:embed="rId5"/>
          <a:stretch>
            <a:fillRect/>
          </a:stretch>
        </p:blipFill>
        <p:spPr>
          <a:xfrm>
            <a:off x="6858000" y="1600200"/>
            <a:ext cx="365760" cy="365760"/>
          </a:xfrm>
          <a:prstGeom prst="rect">
            <a:avLst/>
          </a:prstGeom>
        </p:spPr>
      </p:pic>
      <p:sp>
        <p:nvSpPr>
          <p:cNvPr id="20" name="Text 15"/>
          <p:cNvSpPr/>
          <p:nvPr/>
        </p:nvSpPr>
        <p:spPr>
          <a:xfrm>
            <a:off x="7315200" y="1600200"/>
            <a:ext cx="1280160" cy="36576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Severe Symptomology</a:t>
            </a:r>
            <a:endParaRPr lang="en-US" sz="1300" dirty="0"/>
          </a:p>
        </p:txBody>
      </p:sp>
      <p:sp>
        <p:nvSpPr>
          <p:cNvPr id="21" name="Text 16"/>
          <p:cNvSpPr/>
          <p:nvPr/>
        </p:nvSpPr>
        <p:spPr>
          <a:xfrm>
            <a:off x="6400800" y="2194560"/>
            <a:ext cx="2194560" cy="1645920"/>
          </a:xfrm>
          <a:prstGeom prst="rect">
            <a:avLst/>
          </a:prstGeom>
          <a:noFill/>
          <a:ln/>
        </p:spPr>
        <p:txBody>
          <a:bodyPr wrap="square" lIns="0" tIns="0" rIns="0" bIns="0" rtlCol="0" anchor="ctr"/>
          <a:lstStyle/>
          <a:p>
            <a:pPr marL="0" indent="0">
              <a:lnSpc>
                <a:spcPct val="135000"/>
              </a:lnSpc>
              <a:buNone/>
            </a:pPr>
            <a:r>
              <a:rPr lang="en-US" sz="1050" dirty="0">
                <a:solidFill>
                  <a:srgbClr val="5A8A8F"/>
                </a:solidFill>
                <a:latin typeface="Calibri" pitchFamily="34" charset="0"/>
                <a:ea typeface="Calibri" pitchFamily="34" charset="-122"/>
                <a:cs typeface="Calibri" pitchFamily="34" charset="-120"/>
              </a:rPr>
              <a:t>Behavior may appear impervious to environment. Can't know for sure until a stable environment is provided. Some will migrate to tiers 1 or 2 with support.</a:t>
            </a:r>
            <a:endParaRPr lang="en-US" sz="1050" dirty="0"/>
          </a:p>
        </p:txBody>
      </p:sp>
      <p:sp>
        <p:nvSpPr>
          <p:cNvPr id="22" name="Text 17"/>
          <p:cNvSpPr/>
          <p:nvPr/>
        </p:nvSpPr>
        <p:spPr>
          <a:xfrm>
            <a:off x="640080" y="4206240"/>
            <a:ext cx="7863840" cy="320040"/>
          </a:xfrm>
          <a:prstGeom prst="rect">
            <a:avLst/>
          </a:prstGeom>
          <a:noFill/>
          <a:ln/>
        </p:spPr>
        <p:txBody>
          <a:bodyPr wrap="square" lIns="0" tIns="0" rIns="0" bIns="0" rtlCol="0" anchor="ctr"/>
          <a:lstStyle/>
          <a:p>
            <a:pPr marL="0" indent="0">
              <a:buNone/>
            </a:pPr>
            <a:r>
              <a:rPr lang="en-US" sz="1050" b="1" i="1" dirty="0">
                <a:solidFill>
                  <a:srgbClr val="00C2CB"/>
                </a:solidFill>
                <a:latin typeface="Calibri" pitchFamily="34" charset="0"/>
                <a:ea typeface="Calibri" pitchFamily="34" charset="-122"/>
                <a:cs typeface="Calibri" pitchFamily="34" charset="-120"/>
              </a:rPr>
              <a:t>Programs designed for tiers 1 and 2 may not be effective for tier 3. If everyone is funneled to the same solution, the solution will look like a failure.</a:t>
            </a:r>
            <a:endParaRPr lang="en-US" sz="1050" dirty="0"/>
          </a:p>
        </p:txBody>
      </p:sp>
      <p:pic>
        <p:nvPicPr>
          <p:cNvPr id="23" name="Image 3" descr="preencoded.png"/>
          <p:cNvPicPr>
            <a:picLocks noChangeAspect="1"/>
          </p:cNvPicPr>
          <p:nvPr/>
        </p:nvPicPr>
        <p:blipFill>
          <a:blip r:embed="rId6"/>
          <a:stretch>
            <a:fillRect/>
          </a:stretch>
        </p:blipFill>
        <p:spPr>
          <a:xfrm>
            <a:off x="274320" y="4572000"/>
            <a:ext cx="457200" cy="365760"/>
          </a:xfrm>
          <a:prstGeom prst="rect">
            <a:avLst/>
          </a:prstGeom>
        </p:spPr>
      </p:pic>
      <p:sp>
        <p:nvSpPr>
          <p:cNvPr id="24" name="Text 18"/>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295E6A"/>
                </a:solidFill>
                <a:latin typeface="Trebuchet MS" pitchFamily="34" charset="0"/>
                <a:ea typeface="Trebuchet MS" pitchFamily="34" charset="-122"/>
                <a:cs typeface="Trebuchet MS" pitchFamily="34" charset="-120"/>
              </a:rPr>
              <a:t>ENLIGHTENED MINDS</a:t>
            </a:r>
            <a:endParaRPr lang="en-US" sz="800" dirty="0"/>
          </a:p>
        </p:txBody>
      </p:sp>
      <p:sp>
        <p:nvSpPr>
          <p:cNvPr id="25" name="Text 19"/>
          <p:cNvSpPr/>
          <p:nvPr/>
        </p:nvSpPr>
        <p:spPr>
          <a:xfrm>
            <a:off x="8046720" y="4617720"/>
            <a:ext cx="731520" cy="292608"/>
          </a:xfrm>
          <a:prstGeom prst="rect">
            <a:avLst/>
          </a:prstGeom>
          <a:noFill/>
          <a:ln/>
        </p:spPr>
        <p:txBody>
          <a:bodyPr wrap="square" lIns="0" tIns="0" rIns="0" bIns="0" rtlCol="0" anchor="ctr"/>
          <a:lstStyle/>
          <a:p>
            <a:pPr marL="0" indent="0" algn="r">
              <a:buNone/>
            </a:pPr>
            <a:r>
              <a:rPr lang="en-US" sz="900" dirty="0">
                <a:solidFill>
                  <a:srgbClr val="5A8A8F"/>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D4EBEE"/>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2800" b="1" dirty="0">
                <a:solidFill>
                  <a:srgbClr val="295E6A"/>
                </a:solidFill>
                <a:latin typeface="Trebuchet MS" pitchFamily="34" charset="0"/>
                <a:ea typeface="Trebuchet MS" pitchFamily="34" charset="-122"/>
                <a:cs typeface="Trebuchet MS" pitchFamily="34" charset="-120"/>
              </a:rPr>
              <a:t>Understanding Human Need</a:t>
            </a:r>
            <a:endParaRPr lang="en-US" sz="2800" dirty="0"/>
          </a:p>
        </p:txBody>
      </p:sp>
      <p:sp>
        <p:nvSpPr>
          <p:cNvPr id="3" name="Text 1"/>
          <p:cNvSpPr/>
          <p:nvPr/>
        </p:nvSpPr>
        <p:spPr>
          <a:xfrm>
            <a:off x="640080" y="868680"/>
            <a:ext cx="7863840" cy="274320"/>
          </a:xfrm>
          <a:prstGeom prst="rect">
            <a:avLst/>
          </a:prstGeom>
          <a:noFill/>
          <a:ln/>
        </p:spPr>
        <p:txBody>
          <a:bodyPr wrap="square" lIns="0" tIns="0" rIns="0" bIns="0" rtlCol="0" anchor="ctr"/>
          <a:lstStyle/>
          <a:p>
            <a:pPr marL="0" indent="0">
              <a:buNone/>
            </a:pPr>
            <a:r>
              <a:rPr lang="en-US" sz="1200" i="1" dirty="0">
                <a:solidFill>
                  <a:srgbClr val="5A8A8F"/>
                </a:solidFill>
                <a:latin typeface="Calibri" pitchFamily="34" charset="0"/>
                <a:ea typeface="Calibri" pitchFamily="34" charset="-122"/>
                <a:cs typeface="Calibri" pitchFamily="34" charset="-120"/>
              </a:rPr>
              <a:t>The neuroscience of stress explains why conventional expectations fail</a:t>
            </a:r>
            <a:endParaRPr lang="en-US" sz="1200" dirty="0"/>
          </a:p>
        </p:txBody>
      </p:sp>
      <p:sp>
        <p:nvSpPr>
          <p:cNvPr id="4" name="Shape 2"/>
          <p:cNvSpPr/>
          <p:nvPr/>
        </p:nvSpPr>
        <p:spPr>
          <a:xfrm>
            <a:off x="640080" y="1371600"/>
            <a:ext cx="3749040" cy="237744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5" name="Shape 3"/>
          <p:cNvSpPr/>
          <p:nvPr/>
        </p:nvSpPr>
        <p:spPr>
          <a:xfrm>
            <a:off x="640080" y="1371600"/>
            <a:ext cx="3749040" cy="45720"/>
          </a:xfrm>
          <a:prstGeom prst="rect">
            <a:avLst/>
          </a:prstGeom>
          <a:solidFill>
            <a:srgbClr val="10B981"/>
          </a:solidFill>
          <a:ln/>
        </p:spPr>
        <p:txBody>
          <a:bodyPr/>
          <a:lstStyle/>
          <a:p>
            <a:endParaRPr lang="en-US"/>
          </a:p>
        </p:txBody>
      </p:sp>
      <p:sp>
        <p:nvSpPr>
          <p:cNvPr id="6" name="Text 4"/>
          <p:cNvSpPr/>
          <p:nvPr/>
        </p:nvSpPr>
        <p:spPr>
          <a:xfrm>
            <a:off x="822960" y="1508760"/>
            <a:ext cx="3383280" cy="274320"/>
          </a:xfrm>
          <a:prstGeom prst="rect">
            <a:avLst/>
          </a:prstGeom>
          <a:noFill/>
          <a:ln/>
        </p:spPr>
        <p:txBody>
          <a:bodyPr wrap="square" lIns="0" tIns="0" rIns="0" bIns="0" rtlCol="0" anchor="ctr"/>
          <a:lstStyle/>
          <a:p>
            <a:pPr marL="0" indent="0">
              <a:buNone/>
            </a:pPr>
            <a:r>
              <a:rPr lang="en-US" sz="1400" b="1" dirty="0">
                <a:solidFill>
                  <a:srgbClr val="10B981"/>
                </a:solidFill>
                <a:latin typeface="Trebuchet MS" pitchFamily="34" charset="0"/>
                <a:ea typeface="Trebuchet MS" pitchFamily="34" charset="-122"/>
                <a:cs typeface="Trebuchet MS" pitchFamily="34" charset="-120"/>
              </a:rPr>
              <a:t>Normal Stress Response</a:t>
            </a:r>
            <a:endParaRPr lang="en-US" sz="1400" dirty="0"/>
          </a:p>
        </p:txBody>
      </p:sp>
      <p:sp>
        <p:nvSpPr>
          <p:cNvPr id="7" name="Text 5"/>
          <p:cNvSpPr/>
          <p:nvPr/>
        </p:nvSpPr>
        <p:spPr>
          <a:xfrm>
            <a:off x="822960" y="1783080"/>
            <a:ext cx="3383280" cy="228600"/>
          </a:xfrm>
          <a:prstGeom prst="rect">
            <a:avLst/>
          </a:prstGeom>
          <a:noFill/>
          <a:ln/>
        </p:spPr>
        <p:txBody>
          <a:bodyPr wrap="square" lIns="0" tIns="0" rIns="0" bIns="0" rtlCol="0" anchor="ctr"/>
          <a:lstStyle/>
          <a:p>
            <a:pPr marL="0" indent="0">
              <a:buNone/>
            </a:pPr>
            <a:r>
              <a:rPr lang="en-US" sz="1100" i="1" dirty="0">
                <a:solidFill>
                  <a:srgbClr val="5A8A8F"/>
                </a:solidFill>
                <a:latin typeface="Calibri" pitchFamily="34" charset="0"/>
                <a:ea typeface="Calibri" pitchFamily="34" charset="-122"/>
                <a:cs typeface="Calibri" pitchFamily="34" charset="-120"/>
              </a:rPr>
              <a:t>Short-lived, high intensity</a:t>
            </a:r>
            <a:endParaRPr lang="en-US" sz="1100" dirty="0"/>
          </a:p>
        </p:txBody>
      </p:sp>
      <p:sp>
        <p:nvSpPr>
          <p:cNvPr id="8" name="Text 6"/>
          <p:cNvSpPr/>
          <p:nvPr/>
        </p:nvSpPr>
        <p:spPr>
          <a:xfrm>
            <a:off x="822960" y="2103120"/>
            <a:ext cx="3383280" cy="914400"/>
          </a:xfrm>
          <a:prstGeom prst="rect">
            <a:avLst/>
          </a:prstGeom>
          <a:noFill/>
          <a:ln/>
        </p:spPr>
        <p:txBody>
          <a:bodyPr wrap="square" lIns="0" tIns="0" rIns="0" bIns="0" rtlCol="0" anchor="ctr"/>
          <a:lstStyle/>
          <a:p>
            <a:pPr marL="0" indent="0">
              <a:lnSpc>
                <a:spcPct val="135000"/>
              </a:lnSpc>
              <a:buNone/>
            </a:pPr>
            <a:r>
              <a:rPr lang="en-US" sz="1100" dirty="0">
                <a:solidFill>
                  <a:srgbClr val="295E6A"/>
                </a:solidFill>
                <a:latin typeface="Calibri" pitchFamily="34" charset="0"/>
                <a:ea typeface="Calibri" pitchFamily="34" charset="-122"/>
                <a:cs typeface="Calibri" pitchFamily="34" charset="-120"/>
              </a:rPr>
              <a:t>Stress spikes, then returns to baseline. The body is designed for this — cortisol surges, the threat passes, recovery happens. This is healthy and adaptive.</a:t>
            </a:r>
            <a:endParaRPr lang="en-US" sz="1100" dirty="0"/>
          </a:p>
        </p:txBody>
      </p:sp>
      <p:sp>
        <p:nvSpPr>
          <p:cNvPr id="9" name="Text 7"/>
          <p:cNvSpPr/>
          <p:nvPr/>
        </p:nvSpPr>
        <p:spPr>
          <a:xfrm>
            <a:off x="1371600" y="3108960"/>
            <a:ext cx="2286000" cy="365760"/>
          </a:xfrm>
          <a:prstGeom prst="rect">
            <a:avLst/>
          </a:prstGeom>
          <a:noFill/>
          <a:ln/>
        </p:spPr>
        <p:txBody>
          <a:bodyPr wrap="square" lIns="0" tIns="0" rIns="0" bIns="0" rtlCol="0" anchor="ctr"/>
          <a:lstStyle/>
          <a:p>
            <a:pPr marL="0" indent="0" algn="ctr">
              <a:buNone/>
            </a:pPr>
            <a:r>
              <a:rPr lang="en-US" sz="2200" dirty="0">
                <a:solidFill>
                  <a:srgbClr val="10B981"/>
                </a:solidFill>
                <a:latin typeface="Courier New" pitchFamily="34" charset="0"/>
                <a:ea typeface="Courier New" pitchFamily="34" charset="-122"/>
                <a:cs typeface="Courier New" pitchFamily="34" charset="-120"/>
              </a:rPr>
              <a:t>╱╲___</a:t>
            </a:r>
            <a:endParaRPr lang="en-US" sz="2200" dirty="0"/>
          </a:p>
        </p:txBody>
      </p:sp>
      <p:sp>
        <p:nvSpPr>
          <p:cNvPr id="10" name="Shape 8"/>
          <p:cNvSpPr/>
          <p:nvPr/>
        </p:nvSpPr>
        <p:spPr>
          <a:xfrm>
            <a:off x="4754880" y="1371600"/>
            <a:ext cx="3749040" cy="237744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11" name="Shape 9"/>
          <p:cNvSpPr/>
          <p:nvPr/>
        </p:nvSpPr>
        <p:spPr>
          <a:xfrm>
            <a:off x="4754880" y="1371600"/>
            <a:ext cx="3749040" cy="45720"/>
          </a:xfrm>
          <a:prstGeom prst="rect">
            <a:avLst/>
          </a:prstGeom>
          <a:solidFill>
            <a:srgbClr val="EF4444"/>
          </a:solidFill>
          <a:ln/>
        </p:spPr>
        <p:txBody>
          <a:bodyPr/>
          <a:lstStyle/>
          <a:p>
            <a:endParaRPr lang="en-US"/>
          </a:p>
        </p:txBody>
      </p:sp>
      <p:sp>
        <p:nvSpPr>
          <p:cNvPr id="12" name="Text 10"/>
          <p:cNvSpPr/>
          <p:nvPr/>
        </p:nvSpPr>
        <p:spPr>
          <a:xfrm>
            <a:off x="4937760" y="1508760"/>
            <a:ext cx="3383280" cy="274320"/>
          </a:xfrm>
          <a:prstGeom prst="rect">
            <a:avLst/>
          </a:prstGeom>
          <a:noFill/>
          <a:ln/>
        </p:spPr>
        <p:txBody>
          <a:bodyPr wrap="square" lIns="0" tIns="0" rIns="0" bIns="0" rtlCol="0" anchor="ctr"/>
          <a:lstStyle/>
          <a:p>
            <a:pPr marL="0" indent="0">
              <a:buNone/>
            </a:pPr>
            <a:r>
              <a:rPr lang="en-US" sz="1400" b="1" dirty="0">
                <a:solidFill>
                  <a:srgbClr val="EF4444"/>
                </a:solidFill>
                <a:latin typeface="Trebuchet MS" pitchFamily="34" charset="0"/>
                <a:ea typeface="Trebuchet MS" pitchFamily="34" charset="-122"/>
                <a:cs typeface="Trebuchet MS" pitchFamily="34" charset="-120"/>
              </a:rPr>
              <a:t>Homelessness Stress Response</a:t>
            </a:r>
            <a:endParaRPr lang="en-US" sz="1400" dirty="0"/>
          </a:p>
        </p:txBody>
      </p:sp>
      <p:sp>
        <p:nvSpPr>
          <p:cNvPr id="13" name="Text 11"/>
          <p:cNvSpPr/>
          <p:nvPr/>
        </p:nvSpPr>
        <p:spPr>
          <a:xfrm>
            <a:off x="4937760" y="1783080"/>
            <a:ext cx="3383280" cy="228600"/>
          </a:xfrm>
          <a:prstGeom prst="rect">
            <a:avLst/>
          </a:prstGeom>
          <a:noFill/>
          <a:ln/>
        </p:spPr>
        <p:txBody>
          <a:bodyPr wrap="square" lIns="0" tIns="0" rIns="0" bIns="0" rtlCol="0" anchor="ctr"/>
          <a:lstStyle/>
          <a:p>
            <a:pPr marL="0" indent="0">
              <a:buNone/>
            </a:pPr>
            <a:r>
              <a:rPr lang="en-US" sz="1100" i="1" dirty="0">
                <a:solidFill>
                  <a:srgbClr val="5A8A8F"/>
                </a:solidFill>
                <a:latin typeface="Calibri" pitchFamily="34" charset="0"/>
                <a:ea typeface="Calibri" pitchFamily="34" charset="-122"/>
                <a:cs typeface="Calibri" pitchFamily="34" charset="-120"/>
              </a:rPr>
              <a:t>High intensity, unrelenting</a:t>
            </a:r>
            <a:endParaRPr lang="en-US" sz="1100" dirty="0"/>
          </a:p>
        </p:txBody>
      </p:sp>
      <p:sp>
        <p:nvSpPr>
          <p:cNvPr id="14" name="Text 12"/>
          <p:cNvSpPr/>
          <p:nvPr/>
        </p:nvSpPr>
        <p:spPr>
          <a:xfrm>
            <a:off x="4937760" y="2103120"/>
            <a:ext cx="3383280" cy="914400"/>
          </a:xfrm>
          <a:prstGeom prst="rect">
            <a:avLst/>
          </a:prstGeom>
          <a:noFill/>
          <a:ln/>
        </p:spPr>
        <p:txBody>
          <a:bodyPr wrap="square" lIns="0" tIns="0" rIns="0" bIns="0" rtlCol="0" anchor="ctr"/>
          <a:lstStyle/>
          <a:p>
            <a:pPr marL="0" indent="0">
              <a:lnSpc>
                <a:spcPct val="135000"/>
              </a:lnSpc>
              <a:buNone/>
            </a:pPr>
            <a:r>
              <a:rPr lang="en-US" sz="1100" dirty="0">
                <a:solidFill>
                  <a:srgbClr val="295E6A"/>
                </a:solidFill>
                <a:latin typeface="Calibri" pitchFamily="34" charset="0"/>
                <a:ea typeface="Calibri" pitchFamily="34" charset="-122"/>
                <a:cs typeface="Calibri" pitchFamily="34" charset="-120"/>
              </a:rPr>
              <a:t>Stress stays elevated indefinitely. Cortisol never recedes. The brain rewires for survival mode — executive function, planning, and impulse control degrade. This is the biology of chronic crisis.</a:t>
            </a:r>
            <a:endParaRPr lang="en-US" sz="1100" dirty="0"/>
          </a:p>
        </p:txBody>
      </p:sp>
      <p:sp>
        <p:nvSpPr>
          <p:cNvPr id="15" name="Text 13"/>
          <p:cNvSpPr/>
          <p:nvPr/>
        </p:nvSpPr>
        <p:spPr>
          <a:xfrm>
            <a:off x="5394960" y="3108960"/>
            <a:ext cx="2286000" cy="365760"/>
          </a:xfrm>
          <a:prstGeom prst="rect">
            <a:avLst/>
          </a:prstGeom>
          <a:noFill/>
          <a:ln/>
        </p:spPr>
        <p:txBody>
          <a:bodyPr wrap="square" lIns="0" tIns="0" rIns="0" bIns="0" rtlCol="0" anchor="ctr"/>
          <a:lstStyle/>
          <a:p>
            <a:pPr marL="0" indent="0" algn="ctr">
              <a:buNone/>
            </a:pPr>
            <a:r>
              <a:rPr lang="en-US" sz="2200" dirty="0">
                <a:solidFill>
                  <a:srgbClr val="EF4444"/>
                </a:solidFill>
                <a:latin typeface="Courier New" pitchFamily="34" charset="0"/>
                <a:ea typeface="Courier New" pitchFamily="34" charset="-122"/>
                <a:cs typeface="Courier New" pitchFamily="34" charset="-120"/>
              </a:rPr>
              <a:t>‾‾‾‾‾‾‾‾‾</a:t>
            </a:r>
            <a:endParaRPr lang="en-US" sz="2200" dirty="0"/>
          </a:p>
        </p:txBody>
      </p:sp>
      <p:sp>
        <p:nvSpPr>
          <p:cNvPr id="16" name="Text 14"/>
          <p:cNvSpPr/>
          <p:nvPr/>
        </p:nvSpPr>
        <p:spPr>
          <a:xfrm>
            <a:off x="640080" y="3931920"/>
            <a:ext cx="7863840" cy="411480"/>
          </a:xfrm>
          <a:prstGeom prst="rect">
            <a:avLst/>
          </a:prstGeom>
          <a:noFill/>
          <a:ln/>
        </p:spPr>
        <p:txBody>
          <a:bodyPr wrap="square" lIns="0" tIns="0" rIns="0" bIns="0" rtlCol="0" anchor="ctr"/>
          <a:lstStyle/>
          <a:p>
            <a:pPr marL="0" indent="0">
              <a:buNone/>
            </a:pPr>
            <a:r>
              <a:rPr lang="en-US" sz="1100" b="1" i="1" dirty="0">
                <a:solidFill>
                  <a:srgbClr val="00C2CB"/>
                </a:solidFill>
                <a:latin typeface="Calibri" pitchFamily="34" charset="0"/>
                <a:ea typeface="Calibri" pitchFamily="34" charset="-122"/>
                <a:cs typeface="Calibri" pitchFamily="34" charset="-120"/>
              </a:rPr>
              <a:t>You cannot expect rational long-term planning from a nervous system locked in survival mode. Stability must come first.</a:t>
            </a:r>
            <a:endParaRPr lang="en-US" sz="1100" dirty="0"/>
          </a:p>
        </p:txBody>
      </p:sp>
      <p:pic>
        <p:nvPicPr>
          <p:cNvPr id="17" name="Image 0" descr="preencoded.png"/>
          <p:cNvPicPr>
            <a:picLocks noChangeAspect="1"/>
          </p:cNvPicPr>
          <p:nvPr/>
        </p:nvPicPr>
        <p:blipFill>
          <a:blip r:embed="rId3"/>
          <a:stretch>
            <a:fillRect/>
          </a:stretch>
        </p:blipFill>
        <p:spPr>
          <a:xfrm>
            <a:off x="274320" y="4572000"/>
            <a:ext cx="457200" cy="365760"/>
          </a:xfrm>
          <a:prstGeom prst="rect">
            <a:avLst/>
          </a:prstGeom>
        </p:spPr>
      </p:pic>
      <p:sp>
        <p:nvSpPr>
          <p:cNvPr id="18" name="Text 15"/>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295E6A"/>
                </a:solidFill>
                <a:latin typeface="Trebuchet MS" pitchFamily="34" charset="0"/>
                <a:ea typeface="Trebuchet MS" pitchFamily="34" charset="-122"/>
                <a:cs typeface="Trebuchet MS" pitchFamily="34" charset="-120"/>
              </a:rPr>
              <a:t>ENLIGHTENED MINDS</a:t>
            </a:r>
            <a:endParaRPr lang="en-US" sz="800" dirty="0"/>
          </a:p>
        </p:txBody>
      </p:sp>
      <p:sp>
        <p:nvSpPr>
          <p:cNvPr id="19" name="Text 16"/>
          <p:cNvSpPr/>
          <p:nvPr/>
        </p:nvSpPr>
        <p:spPr>
          <a:xfrm>
            <a:off x="8046720" y="4617720"/>
            <a:ext cx="731520" cy="292608"/>
          </a:xfrm>
          <a:prstGeom prst="rect">
            <a:avLst/>
          </a:prstGeom>
          <a:noFill/>
          <a:ln/>
        </p:spPr>
        <p:txBody>
          <a:bodyPr wrap="square" lIns="0" tIns="0" rIns="0" bIns="0" rtlCol="0" anchor="ctr"/>
          <a:lstStyle/>
          <a:p>
            <a:pPr marL="0" indent="0" algn="r">
              <a:buNone/>
            </a:pPr>
            <a:r>
              <a:rPr lang="en-US" sz="900" dirty="0">
                <a:solidFill>
                  <a:srgbClr val="5A8A8F"/>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12F38"/>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2800" b="1" dirty="0">
                <a:solidFill>
                  <a:srgbClr val="FFFFFF"/>
                </a:solidFill>
                <a:latin typeface="Trebuchet MS" pitchFamily="34" charset="0"/>
                <a:ea typeface="Trebuchet MS" pitchFamily="34" charset="-122"/>
                <a:cs typeface="Trebuchet MS" pitchFamily="34" charset="-120"/>
              </a:rPr>
              <a:t>Both/And: Intervention AND Prevention</a:t>
            </a:r>
            <a:endParaRPr lang="en-US" sz="2800" dirty="0"/>
          </a:p>
        </p:txBody>
      </p:sp>
      <p:sp>
        <p:nvSpPr>
          <p:cNvPr id="3" name="Text 1"/>
          <p:cNvSpPr/>
          <p:nvPr/>
        </p:nvSpPr>
        <p:spPr>
          <a:xfrm>
            <a:off x="640080" y="868680"/>
            <a:ext cx="7863840" cy="274320"/>
          </a:xfrm>
          <a:prstGeom prst="rect">
            <a:avLst/>
          </a:prstGeom>
          <a:noFill/>
          <a:ln/>
        </p:spPr>
        <p:txBody>
          <a:bodyPr wrap="square" lIns="0" tIns="0" rIns="0" bIns="0" rtlCol="0" anchor="ctr"/>
          <a:lstStyle/>
          <a:p>
            <a:pPr marL="0" indent="0">
              <a:buNone/>
            </a:pPr>
            <a:r>
              <a:rPr lang="en-US" sz="1300" i="1" dirty="0">
                <a:solidFill>
                  <a:srgbClr val="8AB4B9"/>
                </a:solidFill>
                <a:latin typeface="Calibri Light" pitchFamily="34" charset="0"/>
                <a:ea typeface="Calibri Light" pitchFamily="34" charset="-122"/>
                <a:cs typeface="Calibri Light" pitchFamily="34" charset="-120"/>
              </a:rPr>
              <a:t>The answer isn't either/or — it's yes/and</a:t>
            </a:r>
            <a:endParaRPr lang="en-US" sz="1300" dirty="0"/>
          </a:p>
        </p:txBody>
      </p:sp>
      <p:sp>
        <p:nvSpPr>
          <p:cNvPr id="4" name="Shape 2"/>
          <p:cNvSpPr/>
          <p:nvPr/>
        </p:nvSpPr>
        <p:spPr>
          <a:xfrm>
            <a:off x="640080" y="1371600"/>
            <a:ext cx="3749040" cy="2286000"/>
          </a:xfrm>
          <a:prstGeom prst="rect">
            <a:avLst/>
          </a:prstGeom>
          <a:solidFill>
            <a:srgbClr val="FFFFFF">
              <a:alpha val="6000"/>
            </a:srgbClr>
          </a:solidFill>
          <a:ln w="6350">
            <a:solidFill>
              <a:srgbClr val="00C2CB">
                <a:alpha val="30000"/>
              </a:srgbClr>
            </a:solidFill>
            <a:prstDash val="solid"/>
          </a:ln>
        </p:spPr>
        <p:txBody>
          <a:bodyPr/>
          <a:lstStyle/>
          <a:p>
            <a:endParaRPr lang="en-US"/>
          </a:p>
        </p:txBody>
      </p:sp>
      <p:sp>
        <p:nvSpPr>
          <p:cNvPr id="5" name="Shape 3"/>
          <p:cNvSpPr/>
          <p:nvPr/>
        </p:nvSpPr>
        <p:spPr>
          <a:xfrm>
            <a:off x="640080" y="1371600"/>
            <a:ext cx="3749040" cy="36576"/>
          </a:xfrm>
          <a:prstGeom prst="rect">
            <a:avLst/>
          </a:prstGeom>
          <a:solidFill>
            <a:srgbClr val="FE904D"/>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822960" y="1554480"/>
            <a:ext cx="274320" cy="274320"/>
          </a:xfrm>
          <a:prstGeom prst="rect">
            <a:avLst/>
          </a:prstGeom>
        </p:spPr>
      </p:pic>
      <p:sp>
        <p:nvSpPr>
          <p:cNvPr id="7" name="Text 4"/>
          <p:cNvSpPr/>
          <p:nvPr/>
        </p:nvSpPr>
        <p:spPr>
          <a:xfrm>
            <a:off x="1234440" y="1554480"/>
            <a:ext cx="2926080" cy="274320"/>
          </a:xfrm>
          <a:prstGeom prst="rect">
            <a:avLst/>
          </a:prstGeom>
          <a:noFill/>
          <a:ln/>
        </p:spPr>
        <p:txBody>
          <a:bodyPr wrap="square" lIns="0" tIns="0" rIns="0" bIns="0" rtlCol="0" anchor="ctr"/>
          <a:lstStyle/>
          <a:p>
            <a:pPr marL="0" indent="0">
              <a:buNone/>
            </a:pPr>
            <a:r>
              <a:rPr lang="en-US" sz="1600" b="1" dirty="0">
                <a:solidFill>
                  <a:srgbClr val="FE904D"/>
                </a:solidFill>
                <a:latin typeface="Trebuchet MS" pitchFamily="34" charset="0"/>
                <a:ea typeface="Trebuchet MS" pitchFamily="34" charset="-122"/>
                <a:cs typeface="Trebuchet MS" pitchFamily="34" charset="-120"/>
              </a:rPr>
              <a:t>Intervention</a:t>
            </a:r>
            <a:endParaRPr lang="en-US" sz="1600" dirty="0"/>
          </a:p>
        </p:txBody>
      </p:sp>
      <p:sp>
        <p:nvSpPr>
          <p:cNvPr id="8" name="Text 5"/>
          <p:cNvSpPr/>
          <p:nvPr/>
        </p:nvSpPr>
        <p:spPr>
          <a:xfrm>
            <a:off x="822960" y="1920240"/>
            <a:ext cx="3383280" cy="228600"/>
          </a:xfrm>
          <a:prstGeom prst="rect">
            <a:avLst/>
          </a:prstGeom>
          <a:noFill/>
          <a:ln/>
        </p:spPr>
        <p:txBody>
          <a:bodyPr wrap="square" lIns="0" tIns="0" rIns="0" bIns="0" rtlCol="0" anchor="ctr"/>
          <a:lstStyle/>
          <a:p>
            <a:pPr marL="0" indent="0">
              <a:buNone/>
            </a:pPr>
            <a:r>
              <a:rPr lang="en-US" sz="1000" kern="0" spc="200" dirty="0">
                <a:solidFill>
                  <a:srgbClr val="8AB4B9"/>
                </a:solidFill>
                <a:latin typeface="Trebuchet MS" pitchFamily="34" charset="0"/>
                <a:ea typeface="Trebuchet MS" pitchFamily="34" charset="-122"/>
                <a:cs typeface="Trebuchet MS" pitchFamily="34" charset="-120"/>
              </a:rPr>
              <a:t>Needed NOW</a:t>
            </a:r>
            <a:endParaRPr lang="en-US" sz="1000" dirty="0"/>
          </a:p>
        </p:txBody>
      </p:sp>
      <p:pic>
        <p:nvPicPr>
          <p:cNvPr id="9" name="Image 1" descr="preencoded.png"/>
          <p:cNvPicPr>
            <a:picLocks noChangeAspect="1"/>
          </p:cNvPicPr>
          <p:nvPr/>
        </p:nvPicPr>
        <p:blipFill>
          <a:blip r:embed="rId4"/>
          <a:stretch>
            <a:fillRect/>
          </a:stretch>
        </p:blipFill>
        <p:spPr>
          <a:xfrm>
            <a:off x="822960" y="2286000"/>
            <a:ext cx="164592" cy="164592"/>
          </a:xfrm>
          <a:prstGeom prst="rect">
            <a:avLst/>
          </a:prstGeom>
        </p:spPr>
      </p:pic>
      <p:sp>
        <p:nvSpPr>
          <p:cNvPr id="10" name="Text 6"/>
          <p:cNvSpPr/>
          <p:nvPr/>
        </p:nvSpPr>
        <p:spPr>
          <a:xfrm>
            <a:off x="1097280" y="2240280"/>
            <a:ext cx="3108960" cy="320040"/>
          </a:xfrm>
          <a:prstGeom prst="rect">
            <a:avLst/>
          </a:prstGeom>
          <a:noFill/>
          <a:ln/>
        </p:spPr>
        <p:txBody>
          <a:bodyPr wrap="square" lIns="0" tIns="0" rIns="0" bIns="0" rtlCol="0" anchor="ctr"/>
          <a:lstStyle/>
          <a:p>
            <a:pPr marL="0" indent="0">
              <a:buNone/>
            </a:pPr>
            <a:r>
              <a:rPr lang="en-US" sz="1100" dirty="0">
                <a:solidFill>
                  <a:srgbClr val="D6EAED"/>
                </a:solidFill>
                <a:latin typeface="Calibri" pitchFamily="34" charset="0"/>
                <a:ea typeface="Calibri" pitchFamily="34" charset="-122"/>
                <a:cs typeface="Calibri" pitchFamily="34" charset="-120"/>
              </a:rPr>
              <a:t>Housing and stable environment access</a:t>
            </a:r>
            <a:endParaRPr lang="en-US" sz="1100" dirty="0"/>
          </a:p>
        </p:txBody>
      </p:sp>
      <p:pic>
        <p:nvPicPr>
          <p:cNvPr id="11" name="Image 2" descr="preencoded.png"/>
          <p:cNvPicPr>
            <a:picLocks noChangeAspect="1"/>
          </p:cNvPicPr>
          <p:nvPr/>
        </p:nvPicPr>
        <p:blipFill>
          <a:blip r:embed="rId4"/>
          <a:stretch>
            <a:fillRect/>
          </a:stretch>
        </p:blipFill>
        <p:spPr>
          <a:xfrm>
            <a:off x="822960" y="2651760"/>
            <a:ext cx="164592" cy="164592"/>
          </a:xfrm>
          <a:prstGeom prst="rect">
            <a:avLst/>
          </a:prstGeom>
        </p:spPr>
      </p:pic>
      <p:sp>
        <p:nvSpPr>
          <p:cNvPr id="12" name="Text 7"/>
          <p:cNvSpPr/>
          <p:nvPr/>
        </p:nvSpPr>
        <p:spPr>
          <a:xfrm>
            <a:off x="1097280" y="2606040"/>
            <a:ext cx="3108960" cy="320040"/>
          </a:xfrm>
          <a:prstGeom prst="rect">
            <a:avLst/>
          </a:prstGeom>
          <a:noFill/>
          <a:ln/>
        </p:spPr>
        <p:txBody>
          <a:bodyPr wrap="square" lIns="0" tIns="0" rIns="0" bIns="0" rtlCol="0" anchor="ctr"/>
          <a:lstStyle/>
          <a:p>
            <a:pPr marL="0" indent="0">
              <a:buNone/>
            </a:pPr>
            <a:r>
              <a:rPr lang="en-US" sz="1100" dirty="0">
                <a:solidFill>
                  <a:srgbClr val="D6EAED"/>
                </a:solidFill>
                <a:latin typeface="Calibri" pitchFamily="34" charset="0"/>
                <a:ea typeface="Calibri" pitchFamily="34" charset="-122"/>
                <a:cs typeface="Calibri" pitchFamily="34" charset="-120"/>
              </a:rPr>
              <a:t>Mental health and substance use support</a:t>
            </a:r>
            <a:endParaRPr lang="en-US" sz="1100" dirty="0"/>
          </a:p>
        </p:txBody>
      </p:sp>
      <p:pic>
        <p:nvPicPr>
          <p:cNvPr id="13" name="Image 3" descr="preencoded.png"/>
          <p:cNvPicPr>
            <a:picLocks noChangeAspect="1"/>
          </p:cNvPicPr>
          <p:nvPr/>
        </p:nvPicPr>
        <p:blipFill>
          <a:blip r:embed="rId4"/>
          <a:stretch>
            <a:fillRect/>
          </a:stretch>
        </p:blipFill>
        <p:spPr>
          <a:xfrm>
            <a:off x="822960" y="3017520"/>
            <a:ext cx="164592" cy="164592"/>
          </a:xfrm>
          <a:prstGeom prst="rect">
            <a:avLst/>
          </a:prstGeom>
        </p:spPr>
      </p:pic>
      <p:sp>
        <p:nvSpPr>
          <p:cNvPr id="14" name="Text 8"/>
          <p:cNvSpPr/>
          <p:nvPr/>
        </p:nvSpPr>
        <p:spPr>
          <a:xfrm>
            <a:off x="1097280" y="2971800"/>
            <a:ext cx="3108960" cy="320040"/>
          </a:xfrm>
          <a:prstGeom prst="rect">
            <a:avLst/>
          </a:prstGeom>
          <a:noFill/>
          <a:ln/>
        </p:spPr>
        <p:txBody>
          <a:bodyPr wrap="square" lIns="0" tIns="0" rIns="0" bIns="0" rtlCol="0" anchor="ctr"/>
          <a:lstStyle/>
          <a:p>
            <a:pPr marL="0" indent="0">
              <a:buNone/>
            </a:pPr>
            <a:r>
              <a:rPr lang="en-US" sz="1100" dirty="0">
                <a:solidFill>
                  <a:srgbClr val="D6EAED"/>
                </a:solidFill>
                <a:latin typeface="Calibri" pitchFamily="34" charset="0"/>
                <a:ea typeface="Calibri" pitchFamily="34" charset="-122"/>
                <a:cs typeface="Calibri" pitchFamily="34" charset="-120"/>
              </a:rPr>
              <a:t>Immediate crisis stabilization</a:t>
            </a:r>
            <a:endParaRPr lang="en-US" sz="1100" dirty="0"/>
          </a:p>
        </p:txBody>
      </p:sp>
      <p:sp>
        <p:nvSpPr>
          <p:cNvPr id="15" name="Shape 9"/>
          <p:cNvSpPr/>
          <p:nvPr/>
        </p:nvSpPr>
        <p:spPr>
          <a:xfrm>
            <a:off x="4754880" y="1371600"/>
            <a:ext cx="3749040" cy="2286000"/>
          </a:xfrm>
          <a:prstGeom prst="rect">
            <a:avLst/>
          </a:prstGeom>
          <a:solidFill>
            <a:srgbClr val="FFFFFF">
              <a:alpha val="6000"/>
            </a:srgbClr>
          </a:solidFill>
          <a:ln w="6350">
            <a:solidFill>
              <a:srgbClr val="00C2CB">
                <a:alpha val="30000"/>
              </a:srgbClr>
            </a:solidFill>
            <a:prstDash val="solid"/>
          </a:ln>
        </p:spPr>
        <p:txBody>
          <a:bodyPr/>
          <a:lstStyle/>
          <a:p>
            <a:endParaRPr lang="en-US"/>
          </a:p>
        </p:txBody>
      </p:sp>
      <p:sp>
        <p:nvSpPr>
          <p:cNvPr id="16" name="Shape 10"/>
          <p:cNvSpPr/>
          <p:nvPr/>
        </p:nvSpPr>
        <p:spPr>
          <a:xfrm>
            <a:off x="4754880" y="1371600"/>
            <a:ext cx="3749040" cy="36576"/>
          </a:xfrm>
          <a:prstGeom prst="rect">
            <a:avLst/>
          </a:prstGeom>
          <a:solidFill>
            <a:srgbClr val="00C2CB"/>
          </a:solidFill>
          <a:ln/>
        </p:spPr>
        <p:txBody>
          <a:bodyPr/>
          <a:lstStyle/>
          <a:p>
            <a:endParaRPr lang="en-US"/>
          </a:p>
        </p:txBody>
      </p:sp>
      <p:pic>
        <p:nvPicPr>
          <p:cNvPr id="17" name="Image 4" descr="preencoded.png"/>
          <p:cNvPicPr>
            <a:picLocks noChangeAspect="1"/>
          </p:cNvPicPr>
          <p:nvPr/>
        </p:nvPicPr>
        <p:blipFill>
          <a:blip r:embed="rId5"/>
          <a:stretch>
            <a:fillRect/>
          </a:stretch>
        </p:blipFill>
        <p:spPr>
          <a:xfrm>
            <a:off x="4937760" y="1554480"/>
            <a:ext cx="274320" cy="274320"/>
          </a:xfrm>
          <a:prstGeom prst="rect">
            <a:avLst/>
          </a:prstGeom>
        </p:spPr>
      </p:pic>
      <p:sp>
        <p:nvSpPr>
          <p:cNvPr id="18" name="Text 11"/>
          <p:cNvSpPr/>
          <p:nvPr/>
        </p:nvSpPr>
        <p:spPr>
          <a:xfrm>
            <a:off x="5349240" y="1554480"/>
            <a:ext cx="2926080" cy="274320"/>
          </a:xfrm>
          <a:prstGeom prst="rect">
            <a:avLst/>
          </a:prstGeom>
          <a:noFill/>
          <a:ln/>
        </p:spPr>
        <p:txBody>
          <a:bodyPr wrap="square" lIns="0" tIns="0" rIns="0" bIns="0" rtlCol="0" anchor="ctr"/>
          <a:lstStyle/>
          <a:p>
            <a:pPr marL="0" indent="0">
              <a:buNone/>
            </a:pPr>
            <a:r>
              <a:rPr lang="en-US" sz="1600" b="1" dirty="0">
                <a:solidFill>
                  <a:srgbClr val="00C2CB"/>
                </a:solidFill>
                <a:latin typeface="Trebuchet MS" pitchFamily="34" charset="0"/>
                <a:ea typeface="Trebuchet MS" pitchFamily="34" charset="-122"/>
                <a:cs typeface="Trebuchet MS" pitchFamily="34" charset="-120"/>
              </a:rPr>
              <a:t>Prevention</a:t>
            </a:r>
            <a:endParaRPr lang="en-US" sz="1600" dirty="0"/>
          </a:p>
        </p:txBody>
      </p:sp>
      <p:sp>
        <p:nvSpPr>
          <p:cNvPr id="19" name="Text 12"/>
          <p:cNvSpPr/>
          <p:nvPr/>
        </p:nvSpPr>
        <p:spPr>
          <a:xfrm>
            <a:off x="4937760" y="1920240"/>
            <a:ext cx="3383280" cy="228600"/>
          </a:xfrm>
          <a:prstGeom prst="rect">
            <a:avLst/>
          </a:prstGeom>
          <a:noFill/>
          <a:ln/>
        </p:spPr>
        <p:txBody>
          <a:bodyPr wrap="square" lIns="0" tIns="0" rIns="0" bIns="0" rtlCol="0" anchor="ctr"/>
          <a:lstStyle/>
          <a:p>
            <a:pPr marL="0" indent="0">
              <a:buNone/>
            </a:pPr>
            <a:r>
              <a:rPr lang="en-US" sz="1000" kern="0" spc="200" dirty="0">
                <a:solidFill>
                  <a:srgbClr val="8AB4B9"/>
                </a:solidFill>
                <a:latin typeface="Trebuchet MS" pitchFamily="34" charset="0"/>
                <a:ea typeface="Trebuchet MS" pitchFamily="34" charset="-122"/>
                <a:cs typeface="Trebuchet MS" pitchFamily="34" charset="-120"/>
              </a:rPr>
              <a:t>NEEDED NOW TO AVOID FUTURE INTERVENTION</a:t>
            </a:r>
            <a:endParaRPr lang="en-US" sz="1000" dirty="0"/>
          </a:p>
        </p:txBody>
      </p:sp>
      <p:pic>
        <p:nvPicPr>
          <p:cNvPr id="20" name="Image 5" descr="preencoded.png"/>
          <p:cNvPicPr>
            <a:picLocks noChangeAspect="1"/>
          </p:cNvPicPr>
          <p:nvPr/>
        </p:nvPicPr>
        <p:blipFill>
          <a:blip r:embed="rId4"/>
          <a:stretch>
            <a:fillRect/>
          </a:stretch>
        </p:blipFill>
        <p:spPr>
          <a:xfrm>
            <a:off x="4937760" y="2286000"/>
            <a:ext cx="164592" cy="164592"/>
          </a:xfrm>
          <a:prstGeom prst="rect">
            <a:avLst/>
          </a:prstGeom>
        </p:spPr>
      </p:pic>
      <p:sp>
        <p:nvSpPr>
          <p:cNvPr id="21" name="Text 13"/>
          <p:cNvSpPr/>
          <p:nvPr/>
        </p:nvSpPr>
        <p:spPr>
          <a:xfrm>
            <a:off x="5212080" y="2240280"/>
            <a:ext cx="3108960" cy="320040"/>
          </a:xfrm>
          <a:prstGeom prst="rect">
            <a:avLst/>
          </a:prstGeom>
          <a:noFill/>
          <a:ln/>
        </p:spPr>
        <p:txBody>
          <a:bodyPr wrap="square" lIns="0" tIns="0" rIns="0" bIns="0" rtlCol="0" anchor="ctr"/>
          <a:lstStyle/>
          <a:p>
            <a:pPr marL="0" indent="0">
              <a:buNone/>
            </a:pPr>
            <a:r>
              <a:rPr lang="en-US" sz="1100" dirty="0">
                <a:solidFill>
                  <a:srgbClr val="D6EAED"/>
                </a:solidFill>
                <a:latin typeface="Calibri" pitchFamily="34" charset="0"/>
                <a:ea typeface="Calibri" pitchFamily="34" charset="-122"/>
                <a:cs typeface="Calibri" pitchFamily="34" charset="-120"/>
              </a:rPr>
              <a:t>Access to sustainable living wages</a:t>
            </a:r>
            <a:endParaRPr lang="en-US" sz="1100" dirty="0"/>
          </a:p>
        </p:txBody>
      </p:sp>
      <p:pic>
        <p:nvPicPr>
          <p:cNvPr id="22" name="Image 6" descr="preencoded.png"/>
          <p:cNvPicPr>
            <a:picLocks noChangeAspect="1"/>
          </p:cNvPicPr>
          <p:nvPr/>
        </p:nvPicPr>
        <p:blipFill>
          <a:blip r:embed="rId4"/>
          <a:stretch>
            <a:fillRect/>
          </a:stretch>
        </p:blipFill>
        <p:spPr>
          <a:xfrm>
            <a:off x="4937760" y="2651760"/>
            <a:ext cx="164592" cy="164592"/>
          </a:xfrm>
          <a:prstGeom prst="rect">
            <a:avLst/>
          </a:prstGeom>
        </p:spPr>
      </p:pic>
      <p:sp>
        <p:nvSpPr>
          <p:cNvPr id="23" name="Text 14"/>
          <p:cNvSpPr/>
          <p:nvPr/>
        </p:nvSpPr>
        <p:spPr>
          <a:xfrm>
            <a:off x="5212080" y="2606040"/>
            <a:ext cx="3108960" cy="320040"/>
          </a:xfrm>
          <a:prstGeom prst="rect">
            <a:avLst/>
          </a:prstGeom>
          <a:noFill/>
          <a:ln/>
        </p:spPr>
        <p:txBody>
          <a:bodyPr wrap="square" lIns="0" tIns="0" rIns="0" bIns="0" rtlCol="0" anchor="ctr"/>
          <a:lstStyle/>
          <a:p>
            <a:pPr marL="0" indent="0">
              <a:buNone/>
            </a:pPr>
            <a:r>
              <a:rPr lang="en-US" sz="1100" dirty="0">
                <a:solidFill>
                  <a:srgbClr val="D6EAED"/>
                </a:solidFill>
                <a:latin typeface="Calibri" pitchFamily="34" charset="0"/>
                <a:ea typeface="Calibri" pitchFamily="34" charset="-122"/>
                <a:cs typeface="Calibri" pitchFamily="34" charset="-120"/>
              </a:rPr>
              <a:t>Affordable housing supply</a:t>
            </a:r>
            <a:endParaRPr lang="en-US" sz="1100" dirty="0"/>
          </a:p>
        </p:txBody>
      </p:sp>
      <p:pic>
        <p:nvPicPr>
          <p:cNvPr id="24" name="Image 7" descr="preencoded.png"/>
          <p:cNvPicPr>
            <a:picLocks noChangeAspect="1"/>
          </p:cNvPicPr>
          <p:nvPr/>
        </p:nvPicPr>
        <p:blipFill>
          <a:blip r:embed="rId4"/>
          <a:stretch>
            <a:fillRect/>
          </a:stretch>
        </p:blipFill>
        <p:spPr>
          <a:xfrm>
            <a:off x="4937760" y="3017520"/>
            <a:ext cx="164592" cy="164592"/>
          </a:xfrm>
          <a:prstGeom prst="rect">
            <a:avLst/>
          </a:prstGeom>
        </p:spPr>
      </p:pic>
      <p:sp>
        <p:nvSpPr>
          <p:cNvPr id="25" name="Text 15"/>
          <p:cNvSpPr/>
          <p:nvPr/>
        </p:nvSpPr>
        <p:spPr>
          <a:xfrm>
            <a:off x="5212080" y="2971800"/>
            <a:ext cx="3108960" cy="320040"/>
          </a:xfrm>
          <a:prstGeom prst="rect">
            <a:avLst/>
          </a:prstGeom>
          <a:noFill/>
          <a:ln/>
        </p:spPr>
        <p:txBody>
          <a:bodyPr wrap="square" lIns="0" tIns="0" rIns="0" bIns="0" rtlCol="0" anchor="ctr"/>
          <a:lstStyle/>
          <a:p>
            <a:pPr marL="0" indent="0">
              <a:buNone/>
            </a:pPr>
            <a:r>
              <a:rPr lang="en-US" sz="1100" dirty="0">
                <a:solidFill>
                  <a:srgbClr val="D6EAED"/>
                </a:solidFill>
                <a:latin typeface="Calibri" pitchFamily="34" charset="0"/>
                <a:ea typeface="Calibri" pitchFamily="34" charset="-122"/>
                <a:cs typeface="Calibri" pitchFamily="34" charset="-120"/>
              </a:rPr>
              <a:t>Market-based solutions where possible</a:t>
            </a:r>
            <a:endParaRPr lang="en-US" sz="1100" dirty="0"/>
          </a:p>
        </p:txBody>
      </p:sp>
      <p:sp>
        <p:nvSpPr>
          <p:cNvPr id="26" name="Shape 16"/>
          <p:cNvSpPr/>
          <p:nvPr/>
        </p:nvSpPr>
        <p:spPr>
          <a:xfrm>
            <a:off x="640080" y="3840480"/>
            <a:ext cx="7863840" cy="548640"/>
          </a:xfrm>
          <a:prstGeom prst="rect">
            <a:avLst/>
          </a:prstGeom>
          <a:solidFill>
            <a:srgbClr val="FFFFFF">
              <a:alpha val="6000"/>
            </a:srgbClr>
          </a:solidFill>
          <a:ln/>
        </p:spPr>
        <p:txBody>
          <a:bodyPr/>
          <a:lstStyle/>
          <a:p>
            <a:endParaRPr lang="en-US"/>
          </a:p>
        </p:txBody>
      </p:sp>
      <p:pic>
        <p:nvPicPr>
          <p:cNvPr id="27" name="Image 8" descr="preencoded.png"/>
          <p:cNvPicPr>
            <a:picLocks noChangeAspect="1"/>
          </p:cNvPicPr>
          <p:nvPr/>
        </p:nvPicPr>
        <p:blipFill>
          <a:blip r:embed="rId6"/>
          <a:stretch>
            <a:fillRect/>
          </a:stretch>
        </p:blipFill>
        <p:spPr>
          <a:xfrm>
            <a:off x="914400" y="3931920"/>
            <a:ext cx="228600" cy="228600"/>
          </a:xfrm>
          <a:prstGeom prst="rect">
            <a:avLst/>
          </a:prstGeom>
        </p:spPr>
      </p:pic>
      <p:sp>
        <p:nvSpPr>
          <p:cNvPr id="28" name="Text 17"/>
          <p:cNvSpPr/>
          <p:nvPr/>
        </p:nvSpPr>
        <p:spPr>
          <a:xfrm>
            <a:off x="1280160" y="3886200"/>
            <a:ext cx="6949440" cy="457200"/>
          </a:xfrm>
          <a:prstGeom prst="rect">
            <a:avLst/>
          </a:prstGeom>
          <a:noFill/>
          <a:ln/>
        </p:spPr>
        <p:txBody>
          <a:bodyPr wrap="square" lIns="0" tIns="0" rIns="0" bIns="0" rtlCol="0" anchor="ctr"/>
          <a:lstStyle/>
          <a:p>
            <a:pPr marL="0" indent="0">
              <a:lnSpc>
                <a:spcPct val="125000"/>
              </a:lnSpc>
              <a:buNone/>
            </a:pPr>
            <a:r>
              <a:rPr lang="en-US" sz="1050" dirty="0">
                <a:solidFill>
                  <a:srgbClr val="D6EAED"/>
                </a:solidFill>
                <a:latin typeface="Calibri" pitchFamily="34" charset="0"/>
                <a:ea typeface="Calibri" pitchFamily="34" charset="-122"/>
                <a:cs typeface="Calibri" pitchFamily="34" charset="-120"/>
              </a:rPr>
              <a:t>'Doing business' is one of the most effective ways to alleviate poverty at scale — when done ethically and responsibly. But it leaves a gap. Private and public solutions must work together.</a:t>
            </a:r>
            <a:endParaRPr lang="en-US" sz="1050" dirty="0"/>
          </a:p>
        </p:txBody>
      </p:sp>
      <p:pic>
        <p:nvPicPr>
          <p:cNvPr id="29" name="Image 9" descr="preencoded.png"/>
          <p:cNvPicPr>
            <a:picLocks noChangeAspect="1"/>
          </p:cNvPicPr>
          <p:nvPr/>
        </p:nvPicPr>
        <p:blipFill>
          <a:blip r:embed="rId7"/>
          <a:stretch>
            <a:fillRect/>
          </a:stretch>
        </p:blipFill>
        <p:spPr>
          <a:xfrm>
            <a:off x="274320" y="4572000"/>
            <a:ext cx="457200" cy="365760"/>
          </a:xfrm>
          <a:prstGeom prst="rect">
            <a:avLst/>
          </a:prstGeom>
        </p:spPr>
      </p:pic>
      <p:sp>
        <p:nvSpPr>
          <p:cNvPr id="30" name="Text 18"/>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8AB4B9"/>
                </a:solidFill>
                <a:latin typeface="Trebuchet MS" pitchFamily="34" charset="0"/>
                <a:ea typeface="Trebuchet MS" pitchFamily="34" charset="-122"/>
                <a:cs typeface="Trebuchet MS" pitchFamily="34" charset="-120"/>
              </a:rPr>
              <a:t>ENLIGHTENED MINDS</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12F38"/>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E904D">
              <a:alpha val="6000"/>
            </a:srgbClr>
          </a:solidFill>
          <a:ln/>
        </p:spPr>
        <p:txBody>
          <a:bodyPr/>
          <a:lstStyle/>
          <a:p>
            <a:endParaRPr lang="en-US"/>
          </a:p>
        </p:txBody>
      </p:sp>
      <p:sp>
        <p:nvSpPr>
          <p:cNvPr id="3" name="Text 1"/>
          <p:cNvSpPr/>
          <p:nvPr/>
        </p:nvSpPr>
        <p:spPr>
          <a:xfrm>
            <a:off x="914400" y="1645920"/>
            <a:ext cx="7315200" cy="548640"/>
          </a:xfrm>
          <a:prstGeom prst="rect">
            <a:avLst/>
          </a:prstGeom>
          <a:noFill/>
          <a:ln/>
        </p:spPr>
        <p:txBody>
          <a:bodyPr wrap="square" lIns="0" tIns="0" rIns="0" bIns="0" rtlCol="0" anchor="ctr"/>
          <a:lstStyle/>
          <a:p>
            <a:pPr marL="0" indent="0" algn="ctr">
              <a:buNone/>
            </a:pPr>
            <a:r>
              <a:rPr lang="en-US" sz="1600" kern="0" spc="600" dirty="0">
                <a:solidFill>
                  <a:srgbClr val="00C2CB"/>
                </a:solidFill>
                <a:latin typeface="Calibri Light" pitchFamily="34" charset="0"/>
                <a:ea typeface="Calibri Light" pitchFamily="34" charset="-122"/>
                <a:cs typeface="Calibri Light" pitchFamily="34" charset="-120"/>
              </a:rPr>
              <a:t>Part 3</a:t>
            </a:r>
            <a:endParaRPr lang="en-US" sz="1600" dirty="0"/>
          </a:p>
        </p:txBody>
      </p:sp>
      <p:sp>
        <p:nvSpPr>
          <p:cNvPr id="4" name="Text 2"/>
          <p:cNvSpPr/>
          <p:nvPr/>
        </p:nvSpPr>
        <p:spPr>
          <a:xfrm>
            <a:off x="914400" y="2148840"/>
            <a:ext cx="7315200" cy="731520"/>
          </a:xfrm>
          <a:prstGeom prst="rect">
            <a:avLst/>
          </a:prstGeom>
          <a:noFill/>
          <a:ln/>
        </p:spPr>
        <p:txBody>
          <a:bodyPr wrap="square" lIns="0" tIns="0" rIns="0" bIns="0" rtlCol="0" anchor="ctr"/>
          <a:lstStyle/>
          <a:p>
            <a:pPr marL="0" indent="0" algn="ctr">
              <a:buNone/>
            </a:pPr>
            <a:r>
              <a:rPr lang="en-US" sz="3600" b="1" dirty="0">
                <a:solidFill>
                  <a:srgbClr val="FFFFFF"/>
                </a:solidFill>
                <a:latin typeface="Trebuchet MS" pitchFamily="34" charset="0"/>
                <a:ea typeface="Trebuchet MS" pitchFamily="34" charset="-122"/>
                <a:cs typeface="Trebuchet MS" pitchFamily="34" charset="-120"/>
              </a:rPr>
              <a:t>What Works</a:t>
            </a:r>
            <a:endParaRPr lang="en-US" sz="3600" dirty="0"/>
          </a:p>
        </p:txBody>
      </p:sp>
      <p:sp>
        <p:nvSpPr>
          <p:cNvPr id="5" name="Shape 3"/>
          <p:cNvSpPr/>
          <p:nvPr/>
        </p:nvSpPr>
        <p:spPr>
          <a:xfrm>
            <a:off x="3474720" y="2971800"/>
            <a:ext cx="2194560" cy="0"/>
          </a:xfrm>
          <a:prstGeom prst="line">
            <a:avLst/>
          </a:prstGeom>
          <a:noFill/>
          <a:ln w="19050">
            <a:solidFill>
              <a:srgbClr val="00C2CB">
                <a:alpha val="60000"/>
              </a:srgbClr>
            </a:solidFill>
            <a:prstDash val="solid"/>
          </a:ln>
        </p:spPr>
        <p:txBody>
          <a:bodyPr/>
          <a:lstStyle/>
          <a:p>
            <a:endParaRPr lang="en-US"/>
          </a:p>
        </p:txBody>
      </p:sp>
      <p:sp>
        <p:nvSpPr>
          <p:cNvPr id="6" name="Text 4"/>
          <p:cNvSpPr/>
          <p:nvPr/>
        </p:nvSpPr>
        <p:spPr>
          <a:xfrm>
            <a:off x="1371600" y="3200400"/>
            <a:ext cx="6400800" cy="457200"/>
          </a:xfrm>
          <a:prstGeom prst="rect">
            <a:avLst/>
          </a:prstGeom>
          <a:noFill/>
          <a:ln/>
        </p:spPr>
        <p:txBody>
          <a:bodyPr wrap="square" lIns="0" tIns="0" rIns="0" bIns="0" rtlCol="0" anchor="ctr"/>
          <a:lstStyle/>
          <a:p>
            <a:pPr marL="0" indent="0" algn="ctr">
              <a:buNone/>
            </a:pPr>
            <a:r>
              <a:rPr lang="en-US" sz="1400" i="1" dirty="0">
                <a:solidFill>
                  <a:srgbClr val="8AB4B9"/>
                </a:solidFill>
                <a:latin typeface="Calibri Light" pitchFamily="34" charset="0"/>
                <a:ea typeface="Calibri Light" pitchFamily="34" charset="-122"/>
                <a:cs typeface="Calibri Light" pitchFamily="34" charset="-120"/>
              </a:rPr>
              <a:t>Real-world case studies and the evidence for a different approach</a:t>
            </a:r>
            <a:endParaRPr lang="en-US" sz="1400" dirty="0"/>
          </a:p>
        </p:txBody>
      </p:sp>
      <p:pic>
        <p:nvPicPr>
          <p:cNvPr id="7" name="Image 0" descr="preencoded.png"/>
          <p:cNvPicPr>
            <a:picLocks noChangeAspect="1"/>
          </p:cNvPicPr>
          <p:nvPr/>
        </p:nvPicPr>
        <p:blipFill>
          <a:blip r:embed="rId3"/>
          <a:stretch>
            <a:fillRect/>
          </a:stretch>
        </p:blipFill>
        <p:spPr>
          <a:xfrm>
            <a:off x="274320" y="4572000"/>
            <a:ext cx="457200" cy="365760"/>
          </a:xfrm>
          <a:prstGeom prst="rect">
            <a:avLst/>
          </a:prstGeom>
        </p:spPr>
      </p:pic>
      <p:sp>
        <p:nvSpPr>
          <p:cNvPr id="8" name="Text 5"/>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8AB4B9"/>
                </a:solidFill>
                <a:latin typeface="Trebuchet MS" pitchFamily="34" charset="0"/>
                <a:ea typeface="Trebuchet MS" pitchFamily="34" charset="-122"/>
                <a:cs typeface="Trebuchet MS" pitchFamily="34" charset="-120"/>
              </a:rPr>
              <a:t>ENLIGHTENED MINDS</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D4EBEE"/>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2800" b="1" dirty="0">
                <a:solidFill>
                  <a:srgbClr val="295E6A"/>
                </a:solidFill>
                <a:latin typeface="Trebuchet MS" pitchFamily="34" charset="0"/>
                <a:ea typeface="Trebuchet MS" pitchFamily="34" charset="-122"/>
                <a:cs typeface="Trebuchet MS" pitchFamily="34" charset="-120"/>
              </a:rPr>
              <a:t>Case Studies That Work</a:t>
            </a:r>
            <a:endParaRPr lang="en-US" sz="2800" dirty="0"/>
          </a:p>
        </p:txBody>
      </p:sp>
      <p:sp>
        <p:nvSpPr>
          <p:cNvPr id="3" name="Text 1"/>
          <p:cNvSpPr/>
          <p:nvPr/>
        </p:nvSpPr>
        <p:spPr>
          <a:xfrm>
            <a:off x="640080" y="868680"/>
            <a:ext cx="7863840" cy="274320"/>
          </a:xfrm>
          <a:prstGeom prst="rect">
            <a:avLst/>
          </a:prstGeom>
          <a:noFill/>
          <a:ln/>
        </p:spPr>
        <p:txBody>
          <a:bodyPr wrap="square" lIns="0" tIns="0" rIns="0" bIns="0" rtlCol="0" anchor="ctr"/>
          <a:lstStyle/>
          <a:p>
            <a:pPr marL="0" indent="0">
              <a:buNone/>
            </a:pPr>
            <a:r>
              <a:rPr lang="en-US" sz="1200" i="1" dirty="0">
                <a:solidFill>
                  <a:srgbClr val="5A8A8F"/>
                </a:solidFill>
                <a:latin typeface="Calibri" pitchFamily="34" charset="0"/>
                <a:ea typeface="Calibri" pitchFamily="34" charset="-122"/>
                <a:cs typeface="Calibri" pitchFamily="34" charset="-120"/>
              </a:rPr>
              <a:t>Three organizations that decided a population deserved help — and achieved results</a:t>
            </a:r>
            <a:endParaRPr lang="en-US" sz="1200" dirty="0"/>
          </a:p>
        </p:txBody>
      </p:sp>
      <p:sp>
        <p:nvSpPr>
          <p:cNvPr id="4" name="Shape 2"/>
          <p:cNvSpPr/>
          <p:nvPr/>
        </p:nvSpPr>
        <p:spPr>
          <a:xfrm>
            <a:off x="640080" y="1371600"/>
            <a:ext cx="7863840" cy="91440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5" name="Shape 3"/>
          <p:cNvSpPr/>
          <p:nvPr/>
        </p:nvSpPr>
        <p:spPr>
          <a:xfrm>
            <a:off x="640080" y="1371600"/>
            <a:ext cx="54864" cy="914400"/>
          </a:xfrm>
          <a:prstGeom prst="rect">
            <a:avLst/>
          </a:prstGeom>
          <a:solidFill>
            <a:srgbClr val="FE904D"/>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914400" y="1508760"/>
            <a:ext cx="365760" cy="365760"/>
          </a:xfrm>
          <a:prstGeom prst="rect">
            <a:avLst/>
          </a:prstGeom>
        </p:spPr>
      </p:pic>
      <p:sp>
        <p:nvSpPr>
          <p:cNvPr id="7" name="Text 4"/>
          <p:cNvSpPr/>
          <p:nvPr/>
        </p:nvSpPr>
        <p:spPr>
          <a:xfrm>
            <a:off x="1417320" y="1444752"/>
            <a:ext cx="3200400" cy="274320"/>
          </a:xfrm>
          <a:prstGeom prst="rect">
            <a:avLst/>
          </a:prstGeom>
          <a:noFill/>
          <a:ln/>
        </p:spPr>
        <p:txBody>
          <a:bodyPr wrap="square" lIns="0" tIns="0" rIns="0" bIns="0" rtlCol="0" anchor="ctr"/>
          <a:lstStyle/>
          <a:p>
            <a:pPr marL="0" indent="0">
              <a:buNone/>
            </a:pPr>
            <a:r>
              <a:rPr lang="en-US" sz="1400" b="1" dirty="0" err="1">
                <a:solidFill>
                  <a:srgbClr val="295E6A"/>
                </a:solidFill>
                <a:latin typeface="Trebuchet MS" pitchFamily="34" charset="0"/>
                <a:ea typeface="Trebuchet MS" pitchFamily="34" charset="-122"/>
                <a:cs typeface="Trebuchet MS" pitchFamily="34" charset="-120"/>
              </a:rPr>
              <a:t>Pawsperity</a:t>
            </a:r>
            <a:endParaRPr lang="en-US" sz="1400" dirty="0"/>
          </a:p>
        </p:txBody>
      </p:sp>
      <p:sp>
        <p:nvSpPr>
          <p:cNvPr id="8" name="Text 5"/>
          <p:cNvSpPr/>
          <p:nvPr/>
        </p:nvSpPr>
        <p:spPr>
          <a:xfrm>
            <a:off x="1417320" y="1719072"/>
            <a:ext cx="3200400" cy="201168"/>
          </a:xfrm>
          <a:prstGeom prst="rect">
            <a:avLst/>
          </a:prstGeom>
          <a:noFill/>
          <a:ln/>
        </p:spPr>
        <p:txBody>
          <a:bodyPr wrap="square" lIns="0" tIns="0" rIns="0" bIns="0" rtlCol="0" anchor="ctr"/>
          <a:lstStyle/>
          <a:p>
            <a:pPr marL="0" indent="0">
              <a:buNone/>
            </a:pPr>
            <a:r>
              <a:rPr lang="en-US" sz="1000" dirty="0">
                <a:solidFill>
                  <a:srgbClr val="5A8A8F"/>
                </a:solidFill>
                <a:latin typeface="Calibri" pitchFamily="34" charset="0"/>
                <a:ea typeface="Calibri" pitchFamily="34" charset="-122"/>
                <a:cs typeface="Calibri" pitchFamily="34" charset="-120"/>
              </a:rPr>
              <a:t>Kansas City, MO  •  Homeless mothers and children</a:t>
            </a:r>
            <a:endParaRPr lang="en-US" sz="1000" dirty="0"/>
          </a:p>
        </p:txBody>
      </p:sp>
      <p:sp>
        <p:nvSpPr>
          <p:cNvPr id="9" name="Text 6"/>
          <p:cNvSpPr/>
          <p:nvPr/>
        </p:nvSpPr>
        <p:spPr>
          <a:xfrm>
            <a:off x="4846320" y="1463040"/>
            <a:ext cx="3474720" cy="731520"/>
          </a:xfrm>
          <a:prstGeom prst="rect">
            <a:avLst/>
          </a:prstGeom>
          <a:noFill/>
          <a:ln/>
        </p:spPr>
        <p:txBody>
          <a:bodyPr wrap="square" lIns="0" tIns="0" rIns="0" bIns="0" rtlCol="0" anchor="ctr"/>
          <a:lstStyle/>
          <a:p>
            <a:pPr marL="0" indent="0">
              <a:lnSpc>
                <a:spcPct val="130000"/>
              </a:lnSpc>
              <a:buNone/>
            </a:pPr>
            <a:r>
              <a:rPr lang="en-US" sz="1050" dirty="0">
                <a:solidFill>
                  <a:srgbClr val="5A8A8F"/>
                </a:solidFill>
                <a:latin typeface="Calibri" pitchFamily="34" charset="0"/>
                <a:ea typeface="Calibri" pitchFamily="34" charset="-122"/>
                <a:cs typeface="Calibri" pitchFamily="34" charset="-120"/>
              </a:rPr>
              <a:t>Job training through pet grooming. Provides stability first, then builds purpose and skills. Demonstrates that people thrive when given genuine opportunity.</a:t>
            </a:r>
            <a:endParaRPr lang="en-US" sz="1050" dirty="0"/>
          </a:p>
        </p:txBody>
      </p:sp>
      <p:sp>
        <p:nvSpPr>
          <p:cNvPr id="10" name="Shape 7"/>
          <p:cNvSpPr/>
          <p:nvPr/>
        </p:nvSpPr>
        <p:spPr>
          <a:xfrm>
            <a:off x="640080" y="2468880"/>
            <a:ext cx="7863840" cy="91440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11" name="Shape 8"/>
          <p:cNvSpPr/>
          <p:nvPr/>
        </p:nvSpPr>
        <p:spPr>
          <a:xfrm>
            <a:off x="640080" y="2468880"/>
            <a:ext cx="54864" cy="914400"/>
          </a:xfrm>
          <a:prstGeom prst="rect">
            <a:avLst/>
          </a:prstGeom>
          <a:solidFill>
            <a:srgbClr val="00C2CB"/>
          </a:solidFill>
          <a:ln/>
        </p:spPr>
        <p:txBody>
          <a:bodyPr/>
          <a:lstStyle/>
          <a:p>
            <a:endParaRPr lang="en-US"/>
          </a:p>
        </p:txBody>
      </p:sp>
      <p:pic>
        <p:nvPicPr>
          <p:cNvPr id="12" name="Image 1" descr="preencoded.png"/>
          <p:cNvPicPr>
            <a:picLocks noChangeAspect="1"/>
          </p:cNvPicPr>
          <p:nvPr/>
        </p:nvPicPr>
        <p:blipFill>
          <a:blip r:embed="rId4"/>
          <a:stretch>
            <a:fillRect/>
          </a:stretch>
        </p:blipFill>
        <p:spPr>
          <a:xfrm>
            <a:off x="914400" y="2606040"/>
            <a:ext cx="365760" cy="365760"/>
          </a:xfrm>
          <a:prstGeom prst="rect">
            <a:avLst/>
          </a:prstGeom>
        </p:spPr>
      </p:pic>
      <p:sp>
        <p:nvSpPr>
          <p:cNvPr id="13" name="Text 9"/>
          <p:cNvSpPr/>
          <p:nvPr/>
        </p:nvSpPr>
        <p:spPr>
          <a:xfrm>
            <a:off x="1417320" y="2542032"/>
            <a:ext cx="3200400" cy="274320"/>
          </a:xfrm>
          <a:prstGeom prst="rect">
            <a:avLst/>
          </a:prstGeom>
          <a:noFill/>
          <a:ln/>
        </p:spPr>
        <p:txBody>
          <a:bodyPr wrap="square" lIns="0" tIns="0" rIns="0" bIns="0" rtlCol="0" anchor="ctr"/>
          <a:lstStyle/>
          <a:p>
            <a:pPr marL="0" indent="0">
              <a:buNone/>
            </a:pPr>
            <a:r>
              <a:rPr lang="en-US" sz="1400" b="1" dirty="0">
                <a:solidFill>
                  <a:srgbClr val="295E6A"/>
                </a:solidFill>
                <a:latin typeface="Trebuchet MS" pitchFamily="34" charset="0"/>
                <a:ea typeface="Trebuchet MS" pitchFamily="34" charset="-122"/>
                <a:cs typeface="Trebuchet MS" pitchFamily="34" charset="-120"/>
              </a:rPr>
              <a:t>Veterans Community Project</a:t>
            </a:r>
            <a:endParaRPr lang="en-US" sz="1400" dirty="0"/>
          </a:p>
        </p:txBody>
      </p:sp>
      <p:sp>
        <p:nvSpPr>
          <p:cNvPr id="14" name="Text 10"/>
          <p:cNvSpPr/>
          <p:nvPr/>
        </p:nvSpPr>
        <p:spPr>
          <a:xfrm>
            <a:off x="1417320" y="2816352"/>
            <a:ext cx="3200400" cy="201168"/>
          </a:xfrm>
          <a:prstGeom prst="rect">
            <a:avLst/>
          </a:prstGeom>
          <a:noFill/>
          <a:ln/>
        </p:spPr>
        <p:txBody>
          <a:bodyPr wrap="square" lIns="0" tIns="0" rIns="0" bIns="0" rtlCol="0" anchor="ctr"/>
          <a:lstStyle/>
          <a:p>
            <a:pPr marL="0" indent="0">
              <a:buNone/>
            </a:pPr>
            <a:r>
              <a:rPr lang="en-US" sz="1000" dirty="0">
                <a:solidFill>
                  <a:srgbClr val="5A8A8F"/>
                </a:solidFill>
                <a:latin typeface="Calibri" pitchFamily="34" charset="0"/>
                <a:ea typeface="Calibri" pitchFamily="34" charset="-122"/>
                <a:cs typeface="Calibri" pitchFamily="34" charset="-120"/>
              </a:rPr>
              <a:t>Kansas City, MO  •  Homeless veterans</a:t>
            </a:r>
            <a:endParaRPr lang="en-US" sz="1000" dirty="0"/>
          </a:p>
        </p:txBody>
      </p:sp>
      <p:sp>
        <p:nvSpPr>
          <p:cNvPr id="15" name="Text 11"/>
          <p:cNvSpPr/>
          <p:nvPr/>
        </p:nvSpPr>
        <p:spPr>
          <a:xfrm>
            <a:off x="4846320" y="2560320"/>
            <a:ext cx="3474720" cy="731520"/>
          </a:xfrm>
          <a:prstGeom prst="rect">
            <a:avLst/>
          </a:prstGeom>
          <a:noFill/>
          <a:ln/>
        </p:spPr>
        <p:txBody>
          <a:bodyPr wrap="square" lIns="0" tIns="0" rIns="0" bIns="0" rtlCol="0" anchor="ctr"/>
          <a:lstStyle/>
          <a:p>
            <a:pPr marL="0" indent="0">
              <a:lnSpc>
                <a:spcPct val="130000"/>
              </a:lnSpc>
              <a:buNone/>
            </a:pPr>
            <a:r>
              <a:rPr lang="en-US" sz="1050" dirty="0">
                <a:solidFill>
                  <a:srgbClr val="5A8A8F"/>
                </a:solidFill>
                <a:latin typeface="Calibri" pitchFamily="34" charset="0"/>
                <a:ea typeface="Calibri" pitchFamily="34" charset="-122"/>
                <a:cs typeface="Calibri" pitchFamily="34" charset="-120"/>
              </a:rPr>
              <a:t>Tiny home villages with wraparound services. Low-barrier entry. Meets people where they are — literally and figuratively. Now expanding nationally.</a:t>
            </a:r>
            <a:endParaRPr lang="en-US" sz="1050" dirty="0"/>
          </a:p>
        </p:txBody>
      </p:sp>
      <p:sp>
        <p:nvSpPr>
          <p:cNvPr id="16" name="Shape 12"/>
          <p:cNvSpPr/>
          <p:nvPr/>
        </p:nvSpPr>
        <p:spPr>
          <a:xfrm>
            <a:off x="640080" y="3566160"/>
            <a:ext cx="7863840" cy="91440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17" name="Shape 13"/>
          <p:cNvSpPr/>
          <p:nvPr/>
        </p:nvSpPr>
        <p:spPr>
          <a:xfrm>
            <a:off x="640080" y="3566160"/>
            <a:ext cx="54864" cy="914400"/>
          </a:xfrm>
          <a:prstGeom prst="rect">
            <a:avLst/>
          </a:prstGeom>
          <a:solidFill>
            <a:srgbClr val="F2AF4C"/>
          </a:solidFill>
          <a:ln/>
        </p:spPr>
        <p:txBody>
          <a:bodyPr/>
          <a:lstStyle/>
          <a:p>
            <a:endParaRPr lang="en-US"/>
          </a:p>
        </p:txBody>
      </p:sp>
      <p:pic>
        <p:nvPicPr>
          <p:cNvPr id="18" name="Image 2" descr="preencoded.png"/>
          <p:cNvPicPr>
            <a:picLocks noChangeAspect="1"/>
          </p:cNvPicPr>
          <p:nvPr/>
        </p:nvPicPr>
        <p:blipFill>
          <a:blip r:embed="rId5"/>
          <a:stretch>
            <a:fillRect/>
          </a:stretch>
        </p:blipFill>
        <p:spPr>
          <a:xfrm>
            <a:off x="914400" y="3703320"/>
            <a:ext cx="365760" cy="365760"/>
          </a:xfrm>
          <a:prstGeom prst="rect">
            <a:avLst/>
          </a:prstGeom>
        </p:spPr>
      </p:pic>
      <p:sp>
        <p:nvSpPr>
          <p:cNvPr id="19" name="Text 14"/>
          <p:cNvSpPr/>
          <p:nvPr/>
        </p:nvSpPr>
        <p:spPr>
          <a:xfrm>
            <a:off x="1417320" y="3639312"/>
            <a:ext cx="3200400" cy="274320"/>
          </a:xfrm>
          <a:prstGeom prst="rect">
            <a:avLst/>
          </a:prstGeom>
          <a:noFill/>
          <a:ln/>
        </p:spPr>
        <p:txBody>
          <a:bodyPr wrap="square" lIns="0" tIns="0" rIns="0" bIns="0" rtlCol="0" anchor="ctr"/>
          <a:lstStyle/>
          <a:p>
            <a:pPr marL="0" indent="0">
              <a:buNone/>
            </a:pPr>
            <a:r>
              <a:rPr lang="en-US" sz="1400" b="1" dirty="0">
                <a:solidFill>
                  <a:srgbClr val="295E6A"/>
                </a:solidFill>
                <a:latin typeface="Trebuchet MS" pitchFamily="34" charset="0"/>
                <a:ea typeface="Trebuchet MS" pitchFamily="34" charset="-122"/>
                <a:cs typeface="Trebuchet MS" pitchFamily="34" charset="-120"/>
              </a:rPr>
              <a:t>Mobile Loaves and Fishes</a:t>
            </a:r>
            <a:endParaRPr lang="en-US" sz="1400" dirty="0"/>
          </a:p>
        </p:txBody>
      </p:sp>
      <p:sp>
        <p:nvSpPr>
          <p:cNvPr id="20" name="Text 15"/>
          <p:cNvSpPr/>
          <p:nvPr/>
        </p:nvSpPr>
        <p:spPr>
          <a:xfrm>
            <a:off x="1417320" y="3913632"/>
            <a:ext cx="3200400" cy="201168"/>
          </a:xfrm>
          <a:prstGeom prst="rect">
            <a:avLst/>
          </a:prstGeom>
          <a:noFill/>
          <a:ln/>
        </p:spPr>
        <p:txBody>
          <a:bodyPr wrap="square" lIns="0" tIns="0" rIns="0" bIns="0" rtlCol="0" anchor="ctr"/>
          <a:lstStyle/>
          <a:p>
            <a:pPr marL="0" indent="0">
              <a:buNone/>
            </a:pPr>
            <a:r>
              <a:rPr lang="en-US" sz="1000" dirty="0">
                <a:solidFill>
                  <a:srgbClr val="5A8A8F"/>
                </a:solidFill>
                <a:latin typeface="Calibri" pitchFamily="34" charset="0"/>
                <a:ea typeface="Calibri" pitchFamily="34" charset="-122"/>
                <a:cs typeface="Calibri" pitchFamily="34" charset="-120"/>
              </a:rPr>
              <a:t>Austin, TX  •  Chronically homeless (mostly seniors)</a:t>
            </a:r>
            <a:endParaRPr lang="en-US" sz="1000" dirty="0"/>
          </a:p>
        </p:txBody>
      </p:sp>
      <p:sp>
        <p:nvSpPr>
          <p:cNvPr id="21" name="Text 16"/>
          <p:cNvSpPr/>
          <p:nvPr/>
        </p:nvSpPr>
        <p:spPr>
          <a:xfrm>
            <a:off x="4846320" y="3657600"/>
            <a:ext cx="3474720" cy="731520"/>
          </a:xfrm>
          <a:prstGeom prst="rect">
            <a:avLst/>
          </a:prstGeom>
          <a:noFill/>
          <a:ln/>
        </p:spPr>
        <p:txBody>
          <a:bodyPr wrap="square" lIns="0" tIns="0" rIns="0" bIns="0" rtlCol="0" anchor="ctr"/>
          <a:lstStyle/>
          <a:p>
            <a:pPr marL="0" indent="0">
              <a:lnSpc>
                <a:spcPct val="130000"/>
              </a:lnSpc>
              <a:buNone/>
            </a:pPr>
            <a:r>
              <a:rPr lang="en-US" sz="1050" dirty="0">
                <a:solidFill>
                  <a:srgbClr val="5A8A8F"/>
                </a:solidFill>
                <a:latin typeface="Calibri" pitchFamily="34" charset="0"/>
                <a:ea typeface="Calibri" pitchFamily="34" charset="-122"/>
                <a:cs typeface="Calibri" pitchFamily="34" charset="-120"/>
              </a:rPr>
              <a:t>Community First! Village — a master-planned community for formerly homeless. Empowers through community, purpose, and dignified housing.</a:t>
            </a:r>
            <a:endParaRPr lang="en-US" sz="1050" dirty="0"/>
          </a:p>
        </p:txBody>
      </p:sp>
      <p:pic>
        <p:nvPicPr>
          <p:cNvPr id="22" name="Image 3" descr="preencoded.png"/>
          <p:cNvPicPr>
            <a:picLocks noChangeAspect="1"/>
          </p:cNvPicPr>
          <p:nvPr/>
        </p:nvPicPr>
        <p:blipFill>
          <a:blip r:embed="rId6"/>
          <a:stretch>
            <a:fillRect/>
          </a:stretch>
        </p:blipFill>
        <p:spPr>
          <a:xfrm>
            <a:off x="274320" y="4572000"/>
            <a:ext cx="457200" cy="365760"/>
          </a:xfrm>
          <a:prstGeom prst="rect">
            <a:avLst/>
          </a:prstGeom>
        </p:spPr>
      </p:pic>
      <p:sp>
        <p:nvSpPr>
          <p:cNvPr id="23" name="Text 17"/>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295E6A"/>
                </a:solidFill>
                <a:latin typeface="Trebuchet MS" pitchFamily="34" charset="0"/>
                <a:ea typeface="Trebuchet MS" pitchFamily="34" charset="-122"/>
                <a:cs typeface="Trebuchet MS" pitchFamily="34" charset="-120"/>
              </a:rPr>
              <a:t>ENLIGHTENED MINDS</a:t>
            </a:r>
            <a:endParaRPr lang="en-US" sz="800" dirty="0"/>
          </a:p>
        </p:txBody>
      </p:sp>
      <p:sp>
        <p:nvSpPr>
          <p:cNvPr id="24" name="Text 18"/>
          <p:cNvSpPr/>
          <p:nvPr/>
        </p:nvSpPr>
        <p:spPr>
          <a:xfrm>
            <a:off x="8046720" y="4617720"/>
            <a:ext cx="731520" cy="292608"/>
          </a:xfrm>
          <a:prstGeom prst="rect">
            <a:avLst/>
          </a:prstGeom>
          <a:noFill/>
          <a:ln/>
        </p:spPr>
        <p:txBody>
          <a:bodyPr wrap="square" lIns="0" tIns="0" rIns="0" bIns="0" rtlCol="0" anchor="ctr"/>
          <a:lstStyle/>
          <a:p>
            <a:pPr marL="0" indent="0" algn="r">
              <a:buNone/>
            </a:pPr>
            <a:r>
              <a:rPr lang="en-US" sz="900" dirty="0">
                <a:solidFill>
                  <a:srgbClr val="5A8A8F"/>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12F38"/>
        </a:solidFill>
        <a:effectLst/>
      </p:bgPr>
    </p:bg>
    <p:spTree>
      <p:nvGrpSpPr>
        <p:cNvPr id="1" name=""/>
        <p:cNvGrpSpPr/>
        <p:nvPr/>
      </p:nvGrpSpPr>
      <p:grpSpPr>
        <a:xfrm>
          <a:off x="0" y="0"/>
          <a:ext cx="0" cy="0"/>
          <a:chOff x="0" y="0"/>
          <a:chExt cx="0" cy="0"/>
        </a:xfrm>
      </p:grpSpPr>
      <p:sp>
        <p:nvSpPr>
          <p:cNvPr id="2" name="Text 0"/>
          <p:cNvSpPr/>
          <p:nvPr/>
        </p:nvSpPr>
        <p:spPr>
          <a:xfrm>
            <a:off x="640080" y="274320"/>
            <a:ext cx="7863840" cy="548640"/>
          </a:xfrm>
          <a:prstGeom prst="rect">
            <a:avLst/>
          </a:prstGeom>
          <a:noFill/>
          <a:ln/>
        </p:spPr>
        <p:txBody>
          <a:bodyPr wrap="square" lIns="0" tIns="0" rIns="0" bIns="0" rtlCol="0" anchor="ctr"/>
          <a:lstStyle/>
          <a:p>
            <a:pPr marL="0" indent="0">
              <a:buNone/>
            </a:pPr>
            <a:r>
              <a:rPr lang="en-US" sz="2800" b="1" dirty="0">
                <a:solidFill>
                  <a:srgbClr val="FFFFFF"/>
                </a:solidFill>
                <a:latin typeface="Trebuchet MS" pitchFamily="34" charset="0"/>
                <a:ea typeface="Trebuchet MS" pitchFamily="34" charset="-122"/>
                <a:cs typeface="Trebuchet MS" pitchFamily="34" charset="-120"/>
              </a:rPr>
              <a:t>Key Lessons from the Field</a:t>
            </a:r>
            <a:endParaRPr lang="en-US" sz="2800" dirty="0"/>
          </a:p>
        </p:txBody>
      </p:sp>
      <p:sp>
        <p:nvSpPr>
          <p:cNvPr id="3" name="Text 1"/>
          <p:cNvSpPr/>
          <p:nvPr/>
        </p:nvSpPr>
        <p:spPr>
          <a:xfrm>
            <a:off x="640080" y="777240"/>
            <a:ext cx="7863840" cy="274320"/>
          </a:xfrm>
          <a:prstGeom prst="rect">
            <a:avLst/>
          </a:prstGeom>
          <a:noFill/>
          <a:ln/>
        </p:spPr>
        <p:txBody>
          <a:bodyPr wrap="square" lIns="0" tIns="0" rIns="0" bIns="0" rtlCol="0" anchor="ctr"/>
          <a:lstStyle/>
          <a:p>
            <a:pPr marL="0" indent="0">
              <a:buNone/>
            </a:pPr>
            <a:r>
              <a:rPr lang="en-US" sz="1300" dirty="0">
                <a:solidFill>
                  <a:srgbClr val="8AB4B9"/>
                </a:solidFill>
                <a:latin typeface="Calibri Light" pitchFamily="34" charset="0"/>
                <a:ea typeface="Calibri Light" pitchFamily="34" charset="-122"/>
                <a:cs typeface="Calibri Light" pitchFamily="34" charset="-120"/>
              </a:rPr>
              <a:t>What the case studies teach us</a:t>
            </a:r>
            <a:endParaRPr lang="en-US" sz="1300" dirty="0"/>
          </a:p>
        </p:txBody>
      </p:sp>
      <p:sp>
        <p:nvSpPr>
          <p:cNvPr id="4" name="Shape 2"/>
          <p:cNvSpPr/>
          <p:nvPr/>
        </p:nvSpPr>
        <p:spPr>
          <a:xfrm>
            <a:off x="640080" y="1234440"/>
            <a:ext cx="7863840" cy="530352"/>
          </a:xfrm>
          <a:prstGeom prst="rect">
            <a:avLst/>
          </a:prstGeom>
          <a:solidFill>
            <a:srgbClr val="FFFFFF">
              <a:alpha val="5000"/>
            </a:srgbClr>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914400" y="1344168"/>
            <a:ext cx="274320" cy="274320"/>
          </a:xfrm>
          <a:prstGeom prst="rect">
            <a:avLst/>
          </a:prstGeom>
        </p:spPr>
      </p:pic>
      <p:sp>
        <p:nvSpPr>
          <p:cNvPr id="6" name="Text 3"/>
          <p:cNvSpPr/>
          <p:nvPr/>
        </p:nvSpPr>
        <p:spPr>
          <a:xfrm>
            <a:off x="1417320" y="1271016"/>
            <a:ext cx="6858000" cy="457200"/>
          </a:xfrm>
          <a:prstGeom prst="rect">
            <a:avLst/>
          </a:prstGeom>
          <a:noFill/>
          <a:ln/>
        </p:spPr>
        <p:txBody>
          <a:bodyPr wrap="square" lIns="0" tIns="0" rIns="0" bIns="0" rtlCol="0" anchor="ctr"/>
          <a:lstStyle/>
          <a:p>
            <a:pPr marL="0" indent="0">
              <a:buNone/>
            </a:pPr>
            <a:r>
              <a:rPr lang="en-US" sz="1150" dirty="0">
                <a:solidFill>
                  <a:srgbClr val="D6EAED"/>
                </a:solidFill>
                <a:latin typeface="Calibri" pitchFamily="34" charset="0"/>
                <a:ea typeface="Calibri" pitchFamily="34" charset="-122"/>
                <a:cs typeface="Calibri" pitchFamily="34" charset="-120"/>
              </a:rPr>
              <a:t>If people need stability to demonstrate stable behavior, it doesn't make sense to require stable behavior as a prerequisite for stability.</a:t>
            </a:r>
            <a:endParaRPr lang="en-US" sz="1150" dirty="0"/>
          </a:p>
        </p:txBody>
      </p:sp>
      <p:sp>
        <p:nvSpPr>
          <p:cNvPr id="7" name="Shape 4"/>
          <p:cNvSpPr/>
          <p:nvPr/>
        </p:nvSpPr>
        <p:spPr>
          <a:xfrm>
            <a:off x="640080" y="1892808"/>
            <a:ext cx="7863840" cy="530352"/>
          </a:xfrm>
          <a:prstGeom prst="rect">
            <a:avLst/>
          </a:prstGeom>
          <a:solidFill>
            <a:srgbClr val="FFFFFF">
              <a:alpha val="5000"/>
            </a:srgbClr>
          </a:solidFill>
          <a:ln/>
        </p:spPr>
        <p:txBody>
          <a:bodyPr/>
          <a:lstStyle/>
          <a:p>
            <a:endParaRPr lang="en-US"/>
          </a:p>
        </p:txBody>
      </p:sp>
      <p:pic>
        <p:nvPicPr>
          <p:cNvPr id="8" name="Image 1" descr="preencoded.png"/>
          <p:cNvPicPr>
            <a:picLocks noChangeAspect="1"/>
          </p:cNvPicPr>
          <p:nvPr/>
        </p:nvPicPr>
        <p:blipFill>
          <a:blip r:embed="rId4"/>
          <a:stretch>
            <a:fillRect/>
          </a:stretch>
        </p:blipFill>
        <p:spPr>
          <a:xfrm>
            <a:off x="914400" y="2002536"/>
            <a:ext cx="274320" cy="274320"/>
          </a:xfrm>
          <a:prstGeom prst="rect">
            <a:avLst/>
          </a:prstGeom>
        </p:spPr>
      </p:pic>
      <p:sp>
        <p:nvSpPr>
          <p:cNvPr id="9" name="Text 5"/>
          <p:cNvSpPr/>
          <p:nvPr/>
        </p:nvSpPr>
        <p:spPr>
          <a:xfrm>
            <a:off x="1417320" y="1929384"/>
            <a:ext cx="6858000" cy="457200"/>
          </a:xfrm>
          <a:prstGeom prst="rect">
            <a:avLst/>
          </a:prstGeom>
          <a:noFill/>
          <a:ln/>
        </p:spPr>
        <p:txBody>
          <a:bodyPr wrap="square" lIns="0" tIns="0" rIns="0" bIns="0" rtlCol="0" anchor="ctr"/>
          <a:lstStyle/>
          <a:p>
            <a:pPr marL="0" indent="0">
              <a:buNone/>
            </a:pPr>
            <a:r>
              <a:rPr lang="en-US" sz="1150" dirty="0">
                <a:solidFill>
                  <a:srgbClr val="D6EAED"/>
                </a:solidFill>
                <a:latin typeface="Calibri" pitchFamily="34" charset="0"/>
                <a:ea typeface="Calibri" pitchFamily="34" charset="-122"/>
                <a:cs typeface="Calibri" pitchFamily="34" charset="-120"/>
              </a:rPr>
              <a:t>Some people just aren't ready yet. The answer isn't 'no' — it's 'not yet. How about this instead?'</a:t>
            </a:r>
            <a:endParaRPr lang="en-US" sz="1150" dirty="0"/>
          </a:p>
        </p:txBody>
      </p:sp>
      <p:sp>
        <p:nvSpPr>
          <p:cNvPr id="10" name="Shape 6"/>
          <p:cNvSpPr/>
          <p:nvPr/>
        </p:nvSpPr>
        <p:spPr>
          <a:xfrm>
            <a:off x="640080" y="2551176"/>
            <a:ext cx="7863840" cy="530352"/>
          </a:xfrm>
          <a:prstGeom prst="rect">
            <a:avLst/>
          </a:prstGeom>
          <a:solidFill>
            <a:srgbClr val="FFFFFF">
              <a:alpha val="5000"/>
            </a:srgbClr>
          </a:solidFill>
          <a:ln/>
        </p:spPr>
        <p:txBody>
          <a:bodyPr/>
          <a:lstStyle/>
          <a:p>
            <a:endParaRPr lang="en-US"/>
          </a:p>
        </p:txBody>
      </p:sp>
      <p:pic>
        <p:nvPicPr>
          <p:cNvPr id="11" name="Image 2" descr="preencoded.png"/>
          <p:cNvPicPr>
            <a:picLocks noChangeAspect="1"/>
          </p:cNvPicPr>
          <p:nvPr/>
        </p:nvPicPr>
        <p:blipFill>
          <a:blip r:embed="rId5"/>
          <a:stretch>
            <a:fillRect/>
          </a:stretch>
        </p:blipFill>
        <p:spPr>
          <a:xfrm>
            <a:off x="914400" y="2660904"/>
            <a:ext cx="274320" cy="274320"/>
          </a:xfrm>
          <a:prstGeom prst="rect">
            <a:avLst/>
          </a:prstGeom>
        </p:spPr>
      </p:pic>
      <p:sp>
        <p:nvSpPr>
          <p:cNvPr id="12" name="Text 7"/>
          <p:cNvSpPr/>
          <p:nvPr/>
        </p:nvSpPr>
        <p:spPr>
          <a:xfrm>
            <a:off x="1417320" y="2587752"/>
            <a:ext cx="6858000" cy="457200"/>
          </a:xfrm>
          <a:prstGeom prst="rect">
            <a:avLst/>
          </a:prstGeom>
          <a:noFill/>
          <a:ln/>
        </p:spPr>
        <p:txBody>
          <a:bodyPr wrap="square" lIns="0" tIns="0" rIns="0" bIns="0" rtlCol="0" anchor="ctr"/>
          <a:lstStyle/>
          <a:p>
            <a:pPr marL="0" indent="0">
              <a:buNone/>
            </a:pPr>
            <a:r>
              <a:rPr lang="en-US" sz="1150" dirty="0">
                <a:solidFill>
                  <a:srgbClr val="D6EAED"/>
                </a:solidFill>
                <a:latin typeface="Calibri" pitchFamily="34" charset="0"/>
                <a:ea typeface="Calibri" pitchFamily="34" charset="-122"/>
                <a:cs typeface="Calibri" pitchFamily="34" charset="-120"/>
              </a:rPr>
              <a:t>The best way to tell who's ready is to give everyone the opportunity, then have vital conversations with those who aren't able to take advantage of it yet.</a:t>
            </a:r>
            <a:endParaRPr lang="en-US" sz="1150" dirty="0"/>
          </a:p>
        </p:txBody>
      </p:sp>
      <p:sp>
        <p:nvSpPr>
          <p:cNvPr id="13" name="Shape 8"/>
          <p:cNvSpPr/>
          <p:nvPr/>
        </p:nvSpPr>
        <p:spPr>
          <a:xfrm>
            <a:off x="640080" y="3209544"/>
            <a:ext cx="7863840" cy="530352"/>
          </a:xfrm>
          <a:prstGeom prst="rect">
            <a:avLst/>
          </a:prstGeom>
          <a:solidFill>
            <a:srgbClr val="FFFFFF">
              <a:alpha val="5000"/>
            </a:srgbClr>
          </a:solidFill>
          <a:ln/>
        </p:spPr>
        <p:txBody>
          <a:bodyPr/>
          <a:lstStyle/>
          <a:p>
            <a:endParaRPr lang="en-US"/>
          </a:p>
        </p:txBody>
      </p:sp>
      <p:pic>
        <p:nvPicPr>
          <p:cNvPr id="14" name="Image 3" descr="preencoded.png"/>
          <p:cNvPicPr>
            <a:picLocks noChangeAspect="1"/>
          </p:cNvPicPr>
          <p:nvPr/>
        </p:nvPicPr>
        <p:blipFill>
          <a:blip r:embed="rId6"/>
          <a:stretch>
            <a:fillRect/>
          </a:stretch>
        </p:blipFill>
        <p:spPr>
          <a:xfrm>
            <a:off x="914400" y="3319272"/>
            <a:ext cx="274320" cy="274320"/>
          </a:xfrm>
          <a:prstGeom prst="rect">
            <a:avLst/>
          </a:prstGeom>
        </p:spPr>
      </p:pic>
      <p:sp>
        <p:nvSpPr>
          <p:cNvPr id="15" name="Text 9"/>
          <p:cNvSpPr/>
          <p:nvPr/>
        </p:nvSpPr>
        <p:spPr>
          <a:xfrm>
            <a:off x="1417320" y="3246120"/>
            <a:ext cx="6858000" cy="457200"/>
          </a:xfrm>
          <a:prstGeom prst="rect">
            <a:avLst/>
          </a:prstGeom>
          <a:noFill/>
          <a:ln/>
        </p:spPr>
        <p:txBody>
          <a:bodyPr wrap="square" lIns="0" tIns="0" rIns="0" bIns="0" rtlCol="0" anchor="ctr"/>
          <a:lstStyle/>
          <a:p>
            <a:pPr marL="0" indent="0">
              <a:buNone/>
            </a:pPr>
            <a:r>
              <a:rPr lang="en-US" sz="1150" dirty="0">
                <a:solidFill>
                  <a:srgbClr val="D6EAED"/>
                </a:solidFill>
                <a:latin typeface="Calibri" pitchFamily="34" charset="0"/>
                <a:ea typeface="Calibri" pitchFamily="34" charset="-122"/>
                <a:cs typeface="Calibri" pitchFamily="34" charset="-120"/>
              </a:rPr>
              <a:t>Purpose matters. How do we help people reignite a sense of purpose?</a:t>
            </a:r>
            <a:endParaRPr lang="en-US" sz="1150" dirty="0"/>
          </a:p>
        </p:txBody>
      </p:sp>
      <p:sp>
        <p:nvSpPr>
          <p:cNvPr id="16" name="Shape 10"/>
          <p:cNvSpPr/>
          <p:nvPr/>
        </p:nvSpPr>
        <p:spPr>
          <a:xfrm>
            <a:off x="640080" y="3867912"/>
            <a:ext cx="7863840" cy="530352"/>
          </a:xfrm>
          <a:prstGeom prst="rect">
            <a:avLst/>
          </a:prstGeom>
          <a:solidFill>
            <a:srgbClr val="FFFFFF">
              <a:alpha val="5000"/>
            </a:srgbClr>
          </a:solidFill>
          <a:ln/>
        </p:spPr>
        <p:txBody>
          <a:bodyPr/>
          <a:lstStyle/>
          <a:p>
            <a:endParaRPr lang="en-US"/>
          </a:p>
        </p:txBody>
      </p:sp>
      <p:pic>
        <p:nvPicPr>
          <p:cNvPr id="17" name="Image 4" descr="preencoded.png"/>
          <p:cNvPicPr>
            <a:picLocks noChangeAspect="1"/>
          </p:cNvPicPr>
          <p:nvPr/>
        </p:nvPicPr>
        <p:blipFill>
          <a:blip r:embed="rId7"/>
          <a:stretch>
            <a:fillRect/>
          </a:stretch>
        </p:blipFill>
        <p:spPr>
          <a:xfrm>
            <a:off x="914400" y="3977640"/>
            <a:ext cx="274320" cy="274320"/>
          </a:xfrm>
          <a:prstGeom prst="rect">
            <a:avLst/>
          </a:prstGeom>
        </p:spPr>
      </p:pic>
      <p:sp>
        <p:nvSpPr>
          <p:cNvPr id="18" name="Text 11"/>
          <p:cNvSpPr/>
          <p:nvPr/>
        </p:nvSpPr>
        <p:spPr>
          <a:xfrm>
            <a:off x="1417320" y="3904488"/>
            <a:ext cx="6858000" cy="457200"/>
          </a:xfrm>
          <a:prstGeom prst="rect">
            <a:avLst/>
          </a:prstGeom>
          <a:noFill/>
          <a:ln/>
        </p:spPr>
        <p:txBody>
          <a:bodyPr wrap="square" lIns="0" tIns="0" rIns="0" bIns="0" rtlCol="0" anchor="ctr"/>
          <a:lstStyle/>
          <a:p>
            <a:pPr marL="0" indent="0">
              <a:buNone/>
            </a:pPr>
            <a:r>
              <a:rPr lang="en-US" sz="1150" dirty="0">
                <a:solidFill>
                  <a:srgbClr val="D6EAED"/>
                </a:solidFill>
                <a:latin typeface="Calibri" pitchFamily="34" charset="0"/>
                <a:ea typeface="Calibri" pitchFamily="34" charset="-122"/>
                <a:cs typeface="Calibri" pitchFamily="34" charset="-120"/>
              </a:rPr>
              <a:t>We can't expect people to care about their communities when they've been partitioned off from the benefits of being part of one.</a:t>
            </a:r>
            <a:endParaRPr lang="en-US" sz="1150" dirty="0"/>
          </a:p>
        </p:txBody>
      </p:sp>
      <p:pic>
        <p:nvPicPr>
          <p:cNvPr id="19" name="Image 5" descr="preencoded.png"/>
          <p:cNvPicPr>
            <a:picLocks noChangeAspect="1"/>
          </p:cNvPicPr>
          <p:nvPr/>
        </p:nvPicPr>
        <p:blipFill>
          <a:blip r:embed="rId8"/>
          <a:stretch>
            <a:fillRect/>
          </a:stretch>
        </p:blipFill>
        <p:spPr>
          <a:xfrm>
            <a:off x="274320" y="4572000"/>
            <a:ext cx="457200" cy="365760"/>
          </a:xfrm>
          <a:prstGeom prst="rect">
            <a:avLst/>
          </a:prstGeom>
        </p:spPr>
      </p:pic>
      <p:sp>
        <p:nvSpPr>
          <p:cNvPr id="20" name="Text 12"/>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8AB4B9"/>
                </a:solidFill>
                <a:latin typeface="Trebuchet MS" pitchFamily="34" charset="0"/>
                <a:ea typeface="Trebuchet MS" pitchFamily="34" charset="-122"/>
                <a:cs typeface="Trebuchet MS" pitchFamily="34" charset="-120"/>
              </a:rPr>
              <a:t>ENLIGHTENED MINDS</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D4EBEE"/>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2800" b="1" dirty="0">
                <a:solidFill>
                  <a:srgbClr val="295E6A"/>
                </a:solidFill>
                <a:latin typeface="Trebuchet MS" pitchFamily="34" charset="0"/>
                <a:ea typeface="Trebuchet MS" pitchFamily="34" charset="-122"/>
                <a:cs typeface="Trebuchet MS" pitchFamily="34" charset="-120"/>
              </a:rPr>
              <a:t>Housing First: The Evidence</a:t>
            </a:r>
            <a:endParaRPr lang="en-US" sz="2800" dirty="0"/>
          </a:p>
        </p:txBody>
      </p:sp>
      <p:sp>
        <p:nvSpPr>
          <p:cNvPr id="3" name="Text 1"/>
          <p:cNvSpPr/>
          <p:nvPr/>
        </p:nvSpPr>
        <p:spPr>
          <a:xfrm>
            <a:off x="640080" y="868680"/>
            <a:ext cx="7863840" cy="274320"/>
          </a:xfrm>
          <a:prstGeom prst="rect">
            <a:avLst/>
          </a:prstGeom>
          <a:noFill/>
          <a:ln/>
        </p:spPr>
        <p:txBody>
          <a:bodyPr wrap="square" lIns="0" tIns="0" rIns="0" bIns="0" rtlCol="0" anchor="ctr"/>
          <a:lstStyle/>
          <a:p>
            <a:pPr marL="0" indent="0">
              <a:buNone/>
            </a:pPr>
            <a:r>
              <a:rPr lang="en-US" sz="1200" i="1" dirty="0">
                <a:solidFill>
                  <a:srgbClr val="5A8A8F"/>
                </a:solidFill>
                <a:latin typeface="Calibri" pitchFamily="34" charset="0"/>
                <a:ea typeface="Calibri" pitchFamily="34" charset="-122"/>
                <a:cs typeface="Calibri" pitchFamily="34" charset="-120"/>
              </a:rPr>
              <a:t>Salt Lake City's experiment with chronic homelessness</a:t>
            </a:r>
            <a:endParaRPr lang="en-US" sz="1200" dirty="0"/>
          </a:p>
        </p:txBody>
      </p:sp>
      <p:sp>
        <p:nvSpPr>
          <p:cNvPr id="4" name="Shape 2"/>
          <p:cNvSpPr/>
          <p:nvPr/>
        </p:nvSpPr>
        <p:spPr>
          <a:xfrm>
            <a:off x="640080" y="1371600"/>
            <a:ext cx="7863840" cy="128016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5" name="Shape 3"/>
          <p:cNvSpPr/>
          <p:nvPr/>
        </p:nvSpPr>
        <p:spPr>
          <a:xfrm>
            <a:off x="640080" y="1371600"/>
            <a:ext cx="7863840" cy="45720"/>
          </a:xfrm>
          <a:prstGeom prst="rect">
            <a:avLst/>
          </a:prstGeom>
          <a:solidFill>
            <a:srgbClr val="00C2CB"/>
          </a:solidFill>
          <a:ln/>
        </p:spPr>
        <p:txBody>
          <a:bodyPr/>
          <a:lstStyle/>
          <a:p>
            <a:endParaRPr lang="en-US"/>
          </a:p>
        </p:txBody>
      </p:sp>
      <p:sp>
        <p:nvSpPr>
          <p:cNvPr id="6" name="Text 4"/>
          <p:cNvSpPr/>
          <p:nvPr/>
        </p:nvSpPr>
        <p:spPr>
          <a:xfrm>
            <a:off x="822960" y="1508760"/>
            <a:ext cx="3200400" cy="274320"/>
          </a:xfrm>
          <a:prstGeom prst="rect">
            <a:avLst/>
          </a:prstGeom>
          <a:noFill/>
          <a:ln/>
        </p:spPr>
        <p:txBody>
          <a:bodyPr wrap="square" lIns="0" tIns="0" rIns="0" bIns="0" rtlCol="0" anchor="ctr"/>
          <a:lstStyle/>
          <a:p>
            <a:pPr marL="0" indent="0">
              <a:buNone/>
            </a:pPr>
            <a:r>
              <a:rPr lang="en-US" sz="1400" b="1" dirty="0">
                <a:solidFill>
                  <a:srgbClr val="00C2CB"/>
                </a:solidFill>
                <a:latin typeface="Trebuchet MS" pitchFamily="34" charset="0"/>
                <a:ea typeface="Trebuchet MS" pitchFamily="34" charset="-122"/>
                <a:cs typeface="Trebuchet MS" pitchFamily="34" charset="-120"/>
              </a:rPr>
              <a:t>The Approach</a:t>
            </a:r>
            <a:endParaRPr lang="en-US" sz="1400" dirty="0"/>
          </a:p>
        </p:txBody>
      </p:sp>
      <p:sp>
        <p:nvSpPr>
          <p:cNvPr id="7" name="Text 5"/>
          <p:cNvSpPr/>
          <p:nvPr/>
        </p:nvSpPr>
        <p:spPr>
          <a:xfrm>
            <a:off x="822960" y="1828800"/>
            <a:ext cx="7132320" cy="640080"/>
          </a:xfrm>
          <a:prstGeom prst="rect">
            <a:avLst/>
          </a:prstGeom>
          <a:noFill/>
          <a:ln/>
        </p:spPr>
        <p:txBody>
          <a:bodyPr wrap="square" lIns="0" tIns="0" rIns="0" bIns="0" rtlCol="0" anchor="ctr"/>
          <a:lstStyle/>
          <a:p>
            <a:pPr marL="0" indent="0">
              <a:lnSpc>
                <a:spcPct val="135000"/>
              </a:lnSpc>
              <a:buNone/>
            </a:pPr>
            <a:r>
              <a:rPr lang="en-US" sz="1100" dirty="0">
                <a:solidFill>
                  <a:srgbClr val="295E6A"/>
                </a:solidFill>
                <a:latin typeface="Calibri" pitchFamily="34" charset="0"/>
                <a:ea typeface="Calibri" pitchFamily="34" charset="-122"/>
                <a:cs typeface="Calibri" pitchFamily="34" charset="-120"/>
              </a:rPr>
              <a:t>Utah adopted a Housing First model — provide stable housing with no preconditions, then layer in supportive services. No sobriety requirements. No employment prerequisites. Just housing.</a:t>
            </a:r>
            <a:endParaRPr lang="en-US" sz="1100" dirty="0"/>
          </a:p>
        </p:txBody>
      </p:sp>
      <p:sp>
        <p:nvSpPr>
          <p:cNvPr id="8" name="Shape 6"/>
          <p:cNvSpPr/>
          <p:nvPr/>
        </p:nvSpPr>
        <p:spPr>
          <a:xfrm>
            <a:off x="640080" y="2926080"/>
            <a:ext cx="2560320" cy="118872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9" name="Shape 7"/>
          <p:cNvSpPr/>
          <p:nvPr/>
        </p:nvSpPr>
        <p:spPr>
          <a:xfrm>
            <a:off x="640080" y="2926080"/>
            <a:ext cx="2560320" cy="45720"/>
          </a:xfrm>
          <a:prstGeom prst="rect">
            <a:avLst/>
          </a:prstGeom>
          <a:solidFill>
            <a:srgbClr val="00C2CB"/>
          </a:solidFill>
          <a:ln/>
        </p:spPr>
        <p:txBody>
          <a:bodyPr/>
          <a:lstStyle/>
          <a:p>
            <a:endParaRPr lang="en-US"/>
          </a:p>
        </p:txBody>
      </p:sp>
      <p:sp>
        <p:nvSpPr>
          <p:cNvPr id="10" name="Text 8"/>
          <p:cNvSpPr/>
          <p:nvPr/>
        </p:nvSpPr>
        <p:spPr>
          <a:xfrm>
            <a:off x="822960" y="3063240"/>
            <a:ext cx="2194560" cy="457200"/>
          </a:xfrm>
          <a:prstGeom prst="rect">
            <a:avLst/>
          </a:prstGeom>
          <a:noFill/>
          <a:ln/>
        </p:spPr>
        <p:txBody>
          <a:bodyPr wrap="square" lIns="0" tIns="0" rIns="0" bIns="0" rtlCol="0" anchor="ctr"/>
          <a:lstStyle/>
          <a:p>
            <a:pPr marL="0" indent="0" algn="ctr">
              <a:buNone/>
            </a:pPr>
            <a:r>
              <a:rPr lang="en-US" sz="2800" b="1" dirty="0">
                <a:solidFill>
                  <a:srgbClr val="00C2CB"/>
                </a:solidFill>
                <a:latin typeface="Trebuchet MS" pitchFamily="34" charset="0"/>
                <a:ea typeface="Trebuchet MS" pitchFamily="34" charset="-122"/>
                <a:cs typeface="Trebuchet MS" pitchFamily="34" charset="-120"/>
              </a:rPr>
              <a:t>91%</a:t>
            </a:r>
            <a:endParaRPr lang="en-US" sz="2800" dirty="0"/>
          </a:p>
        </p:txBody>
      </p:sp>
      <p:sp>
        <p:nvSpPr>
          <p:cNvPr id="11" name="Text 9"/>
          <p:cNvSpPr/>
          <p:nvPr/>
        </p:nvSpPr>
        <p:spPr>
          <a:xfrm>
            <a:off x="822960" y="3566160"/>
            <a:ext cx="2194560" cy="457200"/>
          </a:xfrm>
          <a:prstGeom prst="rect">
            <a:avLst/>
          </a:prstGeom>
          <a:noFill/>
          <a:ln/>
        </p:spPr>
        <p:txBody>
          <a:bodyPr wrap="square" lIns="0" tIns="0" rIns="0" bIns="0" rtlCol="0" anchor="ctr"/>
          <a:lstStyle/>
          <a:p>
            <a:pPr marL="0" indent="0" algn="ctr">
              <a:lnSpc>
                <a:spcPct val="120000"/>
              </a:lnSpc>
              <a:buNone/>
            </a:pPr>
            <a:r>
              <a:rPr lang="en-US" sz="1050" dirty="0">
                <a:solidFill>
                  <a:srgbClr val="5A8A8F"/>
                </a:solidFill>
                <a:latin typeface="Calibri" pitchFamily="34" charset="0"/>
                <a:ea typeface="Calibri" pitchFamily="34" charset="-122"/>
                <a:cs typeface="Calibri" pitchFamily="34" charset="-120"/>
              </a:rPr>
              <a:t>reduction in chronic</a:t>
            </a:r>
            <a:endParaRPr lang="en-US" sz="1050" dirty="0"/>
          </a:p>
          <a:p>
            <a:pPr marL="0" indent="0" algn="ctr">
              <a:lnSpc>
                <a:spcPct val="120000"/>
              </a:lnSpc>
              <a:buNone/>
            </a:pPr>
            <a:r>
              <a:rPr lang="en-US" sz="1050" dirty="0">
                <a:solidFill>
                  <a:srgbClr val="5A8A8F"/>
                </a:solidFill>
                <a:latin typeface="Calibri" pitchFamily="34" charset="0"/>
                <a:ea typeface="Calibri" pitchFamily="34" charset="-122"/>
                <a:cs typeface="Calibri" pitchFamily="34" charset="-120"/>
              </a:rPr>
              <a:t>homelessness (2005–2015)</a:t>
            </a:r>
            <a:endParaRPr lang="en-US" sz="1050" dirty="0"/>
          </a:p>
        </p:txBody>
      </p:sp>
      <p:sp>
        <p:nvSpPr>
          <p:cNvPr id="12" name="Shape 10"/>
          <p:cNvSpPr/>
          <p:nvPr/>
        </p:nvSpPr>
        <p:spPr>
          <a:xfrm>
            <a:off x="3429000" y="2926080"/>
            <a:ext cx="2560320" cy="118872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13" name="Shape 11"/>
          <p:cNvSpPr/>
          <p:nvPr/>
        </p:nvSpPr>
        <p:spPr>
          <a:xfrm>
            <a:off x="3429000" y="2926080"/>
            <a:ext cx="2560320" cy="45720"/>
          </a:xfrm>
          <a:prstGeom prst="rect">
            <a:avLst/>
          </a:prstGeom>
          <a:solidFill>
            <a:srgbClr val="F2AF4C"/>
          </a:solidFill>
          <a:ln/>
        </p:spPr>
        <p:txBody>
          <a:bodyPr/>
          <a:lstStyle/>
          <a:p>
            <a:endParaRPr lang="en-US"/>
          </a:p>
        </p:txBody>
      </p:sp>
      <p:sp>
        <p:nvSpPr>
          <p:cNvPr id="14" name="Text 12"/>
          <p:cNvSpPr/>
          <p:nvPr/>
        </p:nvSpPr>
        <p:spPr>
          <a:xfrm>
            <a:off x="3611880" y="3063240"/>
            <a:ext cx="2194560" cy="457200"/>
          </a:xfrm>
          <a:prstGeom prst="rect">
            <a:avLst/>
          </a:prstGeom>
          <a:noFill/>
          <a:ln/>
        </p:spPr>
        <p:txBody>
          <a:bodyPr wrap="square" lIns="0" tIns="0" rIns="0" bIns="0" rtlCol="0" anchor="ctr"/>
          <a:lstStyle/>
          <a:p>
            <a:pPr marL="0" indent="0" algn="ctr">
              <a:buNone/>
            </a:pPr>
            <a:r>
              <a:rPr lang="en-US" sz="2800" b="1" dirty="0">
                <a:solidFill>
                  <a:srgbClr val="F2AF4C"/>
                </a:solidFill>
                <a:latin typeface="Trebuchet MS" pitchFamily="34" charset="0"/>
                <a:ea typeface="Trebuchet MS" pitchFamily="34" charset="-122"/>
                <a:cs typeface="Trebuchet MS" pitchFamily="34" charset="-120"/>
              </a:rPr>
              <a:t>$12K</a:t>
            </a:r>
            <a:endParaRPr lang="en-US" sz="2800" dirty="0"/>
          </a:p>
        </p:txBody>
      </p:sp>
      <p:sp>
        <p:nvSpPr>
          <p:cNvPr id="15" name="Text 13"/>
          <p:cNvSpPr/>
          <p:nvPr/>
        </p:nvSpPr>
        <p:spPr>
          <a:xfrm>
            <a:off x="3611880" y="3566160"/>
            <a:ext cx="2194560" cy="457200"/>
          </a:xfrm>
          <a:prstGeom prst="rect">
            <a:avLst/>
          </a:prstGeom>
          <a:noFill/>
          <a:ln/>
        </p:spPr>
        <p:txBody>
          <a:bodyPr wrap="square" lIns="0" tIns="0" rIns="0" bIns="0" rtlCol="0" anchor="ctr"/>
          <a:lstStyle/>
          <a:p>
            <a:pPr marL="0" indent="0" algn="ctr">
              <a:lnSpc>
                <a:spcPct val="120000"/>
              </a:lnSpc>
              <a:buNone/>
            </a:pPr>
            <a:r>
              <a:rPr lang="en-US" sz="1050" dirty="0">
                <a:solidFill>
                  <a:srgbClr val="5A8A8F"/>
                </a:solidFill>
                <a:latin typeface="Calibri" pitchFamily="34" charset="0"/>
                <a:ea typeface="Calibri" pitchFamily="34" charset="-122"/>
                <a:cs typeface="Calibri" pitchFamily="34" charset="-120"/>
              </a:rPr>
              <a:t>annual cost per person</a:t>
            </a:r>
            <a:endParaRPr lang="en-US" sz="1050" dirty="0"/>
          </a:p>
          <a:p>
            <a:pPr marL="0" indent="0" algn="ctr">
              <a:lnSpc>
                <a:spcPct val="120000"/>
              </a:lnSpc>
              <a:buNone/>
            </a:pPr>
            <a:r>
              <a:rPr lang="en-US" sz="1050" dirty="0">
                <a:solidFill>
                  <a:srgbClr val="5A8A8F"/>
                </a:solidFill>
                <a:latin typeface="Calibri" pitchFamily="34" charset="0"/>
                <a:ea typeface="Calibri" pitchFamily="34" charset="-122"/>
                <a:cs typeface="Calibri" pitchFamily="34" charset="-120"/>
              </a:rPr>
              <a:t>for housing + services</a:t>
            </a:r>
            <a:endParaRPr lang="en-US" sz="1050" dirty="0"/>
          </a:p>
        </p:txBody>
      </p:sp>
      <p:sp>
        <p:nvSpPr>
          <p:cNvPr id="16" name="Shape 14"/>
          <p:cNvSpPr/>
          <p:nvPr/>
        </p:nvSpPr>
        <p:spPr>
          <a:xfrm>
            <a:off x="6217920" y="2926080"/>
            <a:ext cx="2560320" cy="118872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17" name="Shape 15"/>
          <p:cNvSpPr/>
          <p:nvPr/>
        </p:nvSpPr>
        <p:spPr>
          <a:xfrm>
            <a:off x="6217920" y="2926080"/>
            <a:ext cx="2560320" cy="45720"/>
          </a:xfrm>
          <a:prstGeom prst="rect">
            <a:avLst/>
          </a:prstGeom>
          <a:solidFill>
            <a:srgbClr val="EF4444"/>
          </a:solidFill>
          <a:ln/>
        </p:spPr>
        <p:txBody>
          <a:bodyPr/>
          <a:lstStyle/>
          <a:p>
            <a:endParaRPr lang="en-US"/>
          </a:p>
        </p:txBody>
      </p:sp>
      <p:sp>
        <p:nvSpPr>
          <p:cNvPr id="18" name="Text 16"/>
          <p:cNvSpPr/>
          <p:nvPr/>
        </p:nvSpPr>
        <p:spPr>
          <a:xfrm>
            <a:off x="6400800" y="3063240"/>
            <a:ext cx="2194560" cy="457200"/>
          </a:xfrm>
          <a:prstGeom prst="rect">
            <a:avLst/>
          </a:prstGeom>
          <a:noFill/>
          <a:ln/>
        </p:spPr>
        <p:txBody>
          <a:bodyPr wrap="square" lIns="0" tIns="0" rIns="0" bIns="0" rtlCol="0" anchor="ctr"/>
          <a:lstStyle/>
          <a:p>
            <a:pPr marL="0" indent="0" algn="ctr">
              <a:buNone/>
            </a:pPr>
            <a:r>
              <a:rPr lang="en-US" sz="2800" b="1" dirty="0">
                <a:solidFill>
                  <a:srgbClr val="EF4444"/>
                </a:solidFill>
                <a:latin typeface="Trebuchet MS" pitchFamily="34" charset="0"/>
                <a:ea typeface="Trebuchet MS" pitchFamily="34" charset="-122"/>
                <a:cs typeface="Trebuchet MS" pitchFamily="34" charset="-120"/>
              </a:rPr>
              <a:t>$20K+</a:t>
            </a:r>
            <a:endParaRPr lang="en-US" sz="2800" dirty="0"/>
          </a:p>
        </p:txBody>
      </p:sp>
      <p:sp>
        <p:nvSpPr>
          <p:cNvPr id="19" name="Text 17"/>
          <p:cNvSpPr/>
          <p:nvPr/>
        </p:nvSpPr>
        <p:spPr>
          <a:xfrm>
            <a:off x="6400800" y="3566160"/>
            <a:ext cx="2194560" cy="457200"/>
          </a:xfrm>
          <a:prstGeom prst="rect">
            <a:avLst/>
          </a:prstGeom>
          <a:noFill/>
          <a:ln/>
        </p:spPr>
        <p:txBody>
          <a:bodyPr wrap="square" lIns="0" tIns="0" rIns="0" bIns="0" rtlCol="0" anchor="ctr"/>
          <a:lstStyle/>
          <a:p>
            <a:pPr marL="0" indent="0" algn="ctr">
              <a:lnSpc>
                <a:spcPct val="120000"/>
              </a:lnSpc>
              <a:buNone/>
            </a:pPr>
            <a:r>
              <a:rPr lang="en-US" sz="1050" dirty="0">
                <a:solidFill>
                  <a:srgbClr val="5A8A8F"/>
                </a:solidFill>
                <a:latin typeface="Calibri" pitchFamily="34" charset="0"/>
                <a:ea typeface="Calibri" pitchFamily="34" charset="-122"/>
                <a:cs typeface="Calibri" pitchFamily="34" charset="-120"/>
              </a:rPr>
              <a:t>annual cost per person</a:t>
            </a:r>
            <a:endParaRPr lang="en-US" sz="1050" dirty="0"/>
          </a:p>
          <a:p>
            <a:pPr marL="0" indent="0" algn="ctr">
              <a:lnSpc>
                <a:spcPct val="120000"/>
              </a:lnSpc>
              <a:buNone/>
            </a:pPr>
            <a:r>
              <a:rPr lang="en-US" sz="1050" dirty="0">
                <a:solidFill>
                  <a:srgbClr val="5A8A8F"/>
                </a:solidFill>
                <a:latin typeface="Calibri" pitchFamily="34" charset="0"/>
                <a:ea typeface="Calibri" pitchFamily="34" charset="-122"/>
                <a:cs typeface="Calibri" pitchFamily="34" charset="-120"/>
              </a:rPr>
              <a:t>for emergency services</a:t>
            </a:r>
            <a:endParaRPr lang="en-US" sz="1050" dirty="0"/>
          </a:p>
        </p:txBody>
      </p:sp>
      <p:sp>
        <p:nvSpPr>
          <p:cNvPr id="20" name="Text 18"/>
          <p:cNvSpPr/>
          <p:nvPr/>
        </p:nvSpPr>
        <p:spPr>
          <a:xfrm>
            <a:off x="640080" y="4251960"/>
            <a:ext cx="7863840" cy="228600"/>
          </a:xfrm>
          <a:prstGeom prst="rect">
            <a:avLst/>
          </a:prstGeom>
          <a:noFill/>
          <a:ln/>
        </p:spPr>
        <p:txBody>
          <a:bodyPr wrap="square" lIns="0" tIns="0" rIns="0" bIns="0" rtlCol="0" anchor="ctr"/>
          <a:lstStyle/>
          <a:p>
            <a:pPr marL="0" indent="0">
              <a:buNone/>
            </a:pPr>
            <a:r>
              <a:rPr lang="en-US" sz="900" i="1" dirty="0">
                <a:solidFill>
                  <a:srgbClr val="5A8A8F"/>
                </a:solidFill>
                <a:latin typeface="Calibri" pitchFamily="34" charset="0"/>
                <a:ea typeface="Calibri" pitchFamily="34" charset="-122"/>
                <a:cs typeface="Calibri" pitchFamily="34" charset="-120"/>
              </a:rPr>
              <a:t>Sources: USICH; AEI (2016); Reuters (2019)</a:t>
            </a:r>
            <a:endParaRPr lang="en-US" sz="900" dirty="0"/>
          </a:p>
        </p:txBody>
      </p:sp>
      <p:pic>
        <p:nvPicPr>
          <p:cNvPr id="21" name="Image 0" descr="preencoded.png"/>
          <p:cNvPicPr>
            <a:picLocks noChangeAspect="1"/>
          </p:cNvPicPr>
          <p:nvPr/>
        </p:nvPicPr>
        <p:blipFill>
          <a:blip r:embed="rId3"/>
          <a:stretch>
            <a:fillRect/>
          </a:stretch>
        </p:blipFill>
        <p:spPr>
          <a:xfrm>
            <a:off x="274320" y="4572000"/>
            <a:ext cx="457200" cy="365760"/>
          </a:xfrm>
          <a:prstGeom prst="rect">
            <a:avLst/>
          </a:prstGeom>
        </p:spPr>
      </p:pic>
      <p:sp>
        <p:nvSpPr>
          <p:cNvPr id="22" name="Text 19"/>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295E6A"/>
                </a:solidFill>
                <a:latin typeface="Trebuchet MS" pitchFamily="34" charset="0"/>
                <a:ea typeface="Trebuchet MS" pitchFamily="34" charset="-122"/>
                <a:cs typeface="Trebuchet MS" pitchFamily="34" charset="-120"/>
              </a:rPr>
              <a:t>ENLIGHTENED MINDS</a:t>
            </a:r>
            <a:endParaRPr lang="en-US" sz="800" dirty="0"/>
          </a:p>
        </p:txBody>
      </p:sp>
      <p:sp>
        <p:nvSpPr>
          <p:cNvPr id="23" name="Text 20"/>
          <p:cNvSpPr/>
          <p:nvPr/>
        </p:nvSpPr>
        <p:spPr>
          <a:xfrm>
            <a:off x="8046720" y="4617720"/>
            <a:ext cx="731520" cy="292608"/>
          </a:xfrm>
          <a:prstGeom prst="rect">
            <a:avLst/>
          </a:prstGeom>
          <a:noFill/>
          <a:ln/>
        </p:spPr>
        <p:txBody>
          <a:bodyPr wrap="square" lIns="0" tIns="0" rIns="0" bIns="0" rtlCol="0" anchor="ctr"/>
          <a:lstStyle/>
          <a:p>
            <a:pPr marL="0" indent="0" algn="r">
              <a:buNone/>
            </a:pPr>
            <a:r>
              <a:rPr lang="en-US" sz="900" dirty="0">
                <a:solidFill>
                  <a:srgbClr val="5A8A8F"/>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D4EBEE"/>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2600" b="1" dirty="0">
                <a:solidFill>
                  <a:srgbClr val="295E6A"/>
                </a:solidFill>
                <a:latin typeface="Trebuchet MS" pitchFamily="34" charset="0"/>
                <a:ea typeface="Trebuchet MS" pitchFamily="34" charset="-122"/>
                <a:cs typeface="Trebuchet MS" pitchFamily="34" charset="-120"/>
              </a:rPr>
              <a:t>When Communities Decide People Deserve Help</a:t>
            </a:r>
            <a:endParaRPr lang="en-US" sz="2600" dirty="0"/>
          </a:p>
        </p:txBody>
      </p:sp>
      <p:sp>
        <p:nvSpPr>
          <p:cNvPr id="3" name="Text 1"/>
          <p:cNvSpPr/>
          <p:nvPr/>
        </p:nvSpPr>
        <p:spPr>
          <a:xfrm>
            <a:off x="640080" y="868680"/>
            <a:ext cx="7863840" cy="274320"/>
          </a:xfrm>
          <a:prstGeom prst="rect">
            <a:avLst/>
          </a:prstGeom>
          <a:noFill/>
          <a:ln/>
        </p:spPr>
        <p:txBody>
          <a:bodyPr wrap="square" lIns="0" tIns="0" rIns="0" bIns="0" rtlCol="0" anchor="ctr"/>
          <a:lstStyle/>
          <a:p>
            <a:pPr marL="0" indent="0">
              <a:buNone/>
            </a:pPr>
            <a:r>
              <a:rPr lang="en-US" sz="1200" i="1" dirty="0">
                <a:solidFill>
                  <a:srgbClr val="5A8A8F"/>
                </a:solidFill>
                <a:latin typeface="Calibri" pitchFamily="34" charset="0"/>
                <a:ea typeface="Calibri" pitchFamily="34" charset="-122"/>
                <a:cs typeface="Calibri" pitchFamily="34" charset="-120"/>
              </a:rPr>
              <a:t>Massive forward progress happens when a community decides a population needs help</a:t>
            </a:r>
            <a:endParaRPr lang="en-US" sz="1200" dirty="0"/>
          </a:p>
        </p:txBody>
      </p:sp>
      <p:sp>
        <p:nvSpPr>
          <p:cNvPr id="4" name="Shape 2"/>
          <p:cNvSpPr/>
          <p:nvPr/>
        </p:nvSpPr>
        <p:spPr>
          <a:xfrm>
            <a:off x="640080" y="1371600"/>
            <a:ext cx="7863840" cy="438912"/>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pic>
        <p:nvPicPr>
          <p:cNvPr id="5" name="Image 0" descr="preencoded.png"/>
          <p:cNvPicPr>
            <a:picLocks noChangeAspect="1"/>
          </p:cNvPicPr>
          <p:nvPr/>
        </p:nvPicPr>
        <p:blipFill>
          <a:blip r:embed="rId3"/>
          <a:stretch>
            <a:fillRect/>
          </a:stretch>
        </p:blipFill>
        <p:spPr>
          <a:xfrm>
            <a:off x="822960" y="1444752"/>
            <a:ext cx="256032" cy="256032"/>
          </a:xfrm>
          <a:prstGeom prst="rect">
            <a:avLst/>
          </a:prstGeom>
        </p:spPr>
      </p:pic>
      <p:sp>
        <p:nvSpPr>
          <p:cNvPr id="6" name="Text 3"/>
          <p:cNvSpPr/>
          <p:nvPr/>
        </p:nvSpPr>
        <p:spPr>
          <a:xfrm>
            <a:off x="1234440" y="1417320"/>
            <a:ext cx="1828800" cy="320040"/>
          </a:xfrm>
          <a:prstGeom prst="rect">
            <a:avLst/>
          </a:prstGeom>
          <a:noFill/>
          <a:ln/>
        </p:spPr>
        <p:txBody>
          <a:bodyPr wrap="square" lIns="0" tIns="0" rIns="0" bIns="0" rtlCol="0" anchor="ctr"/>
          <a:lstStyle/>
          <a:p>
            <a:pPr marL="0" indent="0">
              <a:buNone/>
            </a:pPr>
            <a:r>
              <a:rPr lang="en-US" sz="1300" b="1" dirty="0" err="1">
                <a:solidFill>
                  <a:srgbClr val="295E6A"/>
                </a:solidFill>
                <a:latin typeface="Trebuchet MS" pitchFamily="34" charset="0"/>
                <a:ea typeface="Trebuchet MS" pitchFamily="34" charset="-122"/>
                <a:cs typeface="Trebuchet MS" pitchFamily="34" charset="-120"/>
              </a:rPr>
              <a:t>Pawsperity</a:t>
            </a:r>
            <a:endParaRPr lang="en-US" sz="1300" dirty="0"/>
          </a:p>
        </p:txBody>
      </p:sp>
      <p:sp>
        <p:nvSpPr>
          <p:cNvPr id="7" name="Text 4"/>
          <p:cNvSpPr/>
          <p:nvPr/>
        </p:nvSpPr>
        <p:spPr>
          <a:xfrm>
            <a:off x="3108960" y="1417320"/>
            <a:ext cx="3200400" cy="320040"/>
          </a:xfrm>
          <a:prstGeom prst="rect">
            <a:avLst/>
          </a:prstGeom>
          <a:noFill/>
          <a:ln/>
        </p:spPr>
        <p:txBody>
          <a:bodyPr wrap="square" lIns="0" tIns="0" rIns="0" bIns="0" rtlCol="0" anchor="ctr"/>
          <a:lstStyle/>
          <a:p>
            <a:pPr marL="0" indent="0">
              <a:buNone/>
            </a:pPr>
            <a:r>
              <a:rPr lang="en-US" sz="1100" dirty="0">
                <a:solidFill>
                  <a:srgbClr val="5A8A8F"/>
                </a:solidFill>
                <a:latin typeface="Calibri" pitchFamily="34" charset="0"/>
                <a:ea typeface="Calibri" pitchFamily="34" charset="-122"/>
                <a:cs typeface="Calibri" pitchFamily="34" charset="-120"/>
              </a:rPr>
              <a:t>Homeless mothers and children</a:t>
            </a:r>
            <a:endParaRPr lang="en-US" sz="1100" dirty="0"/>
          </a:p>
        </p:txBody>
      </p:sp>
      <p:pic>
        <p:nvPicPr>
          <p:cNvPr id="8" name="Image 1" descr="preencoded.png"/>
          <p:cNvPicPr>
            <a:picLocks noChangeAspect="1"/>
          </p:cNvPicPr>
          <p:nvPr/>
        </p:nvPicPr>
        <p:blipFill>
          <a:blip r:embed="rId4"/>
          <a:stretch>
            <a:fillRect/>
          </a:stretch>
        </p:blipFill>
        <p:spPr>
          <a:xfrm>
            <a:off x="7132320" y="1463040"/>
            <a:ext cx="201168" cy="201168"/>
          </a:xfrm>
          <a:prstGeom prst="rect">
            <a:avLst/>
          </a:prstGeom>
        </p:spPr>
      </p:pic>
      <p:sp>
        <p:nvSpPr>
          <p:cNvPr id="9" name="Text 5"/>
          <p:cNvSpPr/>
          <p:nvPr/>
        </p:nvSpPr>
        <p:spPr>
          <a:xfrm>
            <a:off x="7406640" y="1417320"/>
            <a:ext cx="914400" cy="320040"/>
          </a:xfrm>
          <a:prstGeom prst="rect">
            <a:avLst/>
          </a:prstGeom>
          <a:noFill/>
          <a:ln/>
        </p:spPr>
        <p:txBody>
          <a:bodyPr wrap="square" lIns="0" tIns="0" rIns="0" bIns="0" rtlCol="0" anchor="ctr"/>
          <a:lstStyle/>
          <a:p>
            <a:pPr marL="0" indent="0">
              <a:buNone/>
            </a:pPr>
            <a:r>
              <a:rPr lang="en-US" sz="1100" b="1" dirty="0">
                <a:solidFill>
                  <a:srgbClr val="10B981"/>
                </a:solidFill>
                <a:latin typeface="Calibri" pitchFamily="34" charset="0"/>
                <a:ea typeface="Calibri" pitchFamily="34" charset="-122"/>
                <a:cs typeface="Calibri" pitchFamily="34" charset="-120"/>
              </a:rPr>
              <a:t>Deserved</a:t>
            </a:r>
            <a:endParaRPr lang="en-US" sz="1100" dirty="0"/>
          </a:p>
        </p:txBody>
      </p:sp>
      <p:sp>
        <p:nvSpPr>
          <p:cNvPr id="10" name="Shape 6"/>
          <p:cNvSpPr/>
          <p:nvPr/>
        </p:nvSpPr>
        <p:spPr>
          <a:xfrm>
            <a:off x="640080" y="1920240"/>
            <a:ext cx="7863840" cy="438912"/>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pic>
        <p:nvPicPr>
          <p:cNvPr id="11" name="Image 2" descr="preencoded.png"/>
          <p:cNvPicPr>
            <a:picLocks noChangeAspect="1"/>
          </p:cNvPicPr>
          <p:nvPr/>
        </p:nvPicPr>
        <p:blipFill>
          <a:blip r:embed="rId5"/>
          <a:stretch>
            <a:fillRect/>
          </a:stretch>
        </p:blipFill>
        <p:spPr>
          <a:xfrm>
            <a:off x="822960" y="1993392"/>
            <a:ext cx="256032" cy="256032"/>
          </a:xfrm>
          <a:prstGeom prst="rect">
            <a:avLst/>
          </a:prstGeom>
        </p:spPr>
      </p:pic>
      <p:sp>
        <p:nvSpPr>
          <p:cNvPr id="12" name="Text 7"/>
          <p:cNvSpPr/>
          <p:nvPr/>
        </p:nvSpPr>
        <p:spPr>
          <a:xfrm>
            <a:off x="1234440" y="1965960"/>
            <a:ext cx="1828800" cy="32004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VCP</a:t>
            </a:r>
            <a:endParaRPr lang="en-US" sz="1300" dirty="0"/>
          </a:p>
        </p:txBody>
      </p:sp>
      <p:sp>
        <p:nvSpPr>
          <p:cNvPr id="13" name="Text 8"/>
          <p:cNvSpPr/>
          <p:nvPr/>
        </p:nvSpPr>
        <p:spPr>
          <a:xfrm>
            <a:off x="3108960" y="1965960"/>
            <a:ext cx="3200400" cy="320040"/>
          </a:xfrm>
          <a:prstGeom prst="rect">
            <a:avLst/>
          </a:prstGeom>
          <a:noFill/>
          <a:ln/>
        </p:spPr>
        <p:txBody>
          <a:bodyPr wrap="square" lIns="0" tIns="0" rIns="0" bIns="0" rtlCol="0" anchor="ctr"/>
          <a:lstStyle/>
          <a:p>
            <a:pPr marL="0" indent="0">
              <a:buNone/>
            </a:pPr>
            <a:r>
              <a:rPr lang="en-US" sz="1100" dirty="0">
                <a:solidFill>
                  <a:srgbClr val="5A8A8F"/>
                </a:solidFill>
                <a:latin typeface="Calibri" pitchFamily="34" charset="0"/>
                <a:ea typeface="Calibri" pitchFamily="34" charset="-122"/>
                <a:cs typeface="Calibri" pitchFamily="34" charset="-120"/>
              </a:rPr>
              <a:t>Veterans</a:t>
            </a:r>
            <a:endParaRPr lang="en-US" sz="1100" dirty="0"/>
          </a:p>
        </p:txBody>
      </p:sp>
      <p:pic>
        <p:nvPicPr>
          <p:cNvPr id="14" name="Image 3" descr="preencoded.png"/>
          <p:cNvPicPr>
            <a:picLocks noChangeAspect="1"/>
          </p:cNvPicPr>
          <p:nvPr/>
        </p:nvPicPr>
        <p:blipFill>
          <a:blip r:embed="rId4"/>
          <a:stretch>
            <a:fillRect/>
          </a:stretch>
        </p:blipFill>
        <p:spPr>
          <a:xfrm>
            <a:off x="7132320" y="2011680"/>
            <a:ext cx="201168" cy="201168"/>
          </a:xfrm>
          <a:prstGeom prst="rect">
            <a:avLst/>
          </a:prstGeom>
        </p:spPr>
      </p:pic>
      <p:sp>
        <p:nvSpPr>
          <p:cNvPr id="15" name="Text 9"/>
          <p:cNvSpPr/>
          <p:nvPr/>
        </p:nvSpPr>
        <p:spPr>
          <a:xfrm>
            <a:off x="7406640" y="1965960"/>
            <a:ext cx="914400" cy="320040"/>
          </a:xfrm>
          <a:prstGeom prst="rect">
            <a:avLst/>
          </a:prstGeom>
          <a:noFill/>
          <a:ln/>
        </p:spPr>
        <p:txBody>
          <a:bodyPr wrap="square" lIns="0" tIns="0" rIns="0" bIns="0" rtlCol="0" anchor="ctr"/>
          <a:lstStyle/>
          <a:p>
            <a:pPr marL="0" indent="0">
              <a:buNone/>
            </a:pPr>
            <a:r>
              <a:rPr lang="en-US" sz="1100" b="1" dirty="0">
                <a:solidFill>
                  <a:srgbClr val="10B981"/>
                </a:solidFill>
                <a:latin typeface="Calibri" pitchFamily="34" charset="0"/>
                <a:ea typeface="Calibri" pitchFamily="34" charset="-122"/>
                <a:cs typeface="Calibri" pitchFamily="34" charset="-120"/>
              </a:rPr>
              <a:t>Deserved</a:t>
            </a:r>
            <a:endParaRPr lang="en-US" sz="1100" dirty="0"/>
          </a:p>
        </p:txBody>
      </p:sp>
      <p:sp>
        <p:nvSpPr>
          <p:cNvPr id="16" name="Shape 10"/>
          <p:cNvSpPr/>
          <p:nvPr/>
        </p:nvSpPr>
        <p:spPr>
          <a:xfrm>
            <a:off x="640080" y="2468880"/>
            <a:ext cx="7863840" cy="438912"/>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pic>
        <p:nvPicPr>
          <p:cNvPr id="17" name="Image 4" descr="preencoded.png"/>
          <p:cNvPicPr>
            <a:picLocks noChangeAspect="1"/>
          </p:cNvPicPr>
          <p:nvPr/>
        </p:nvPicPr>
        <p:blipFill>
          <a:blip r:embed="rId6"/>
          <a:stretch>
            <a:fillRect/>
          </a:stretch>
        </p:blipFill>
        <p:spPr>
          <a:xfrm>
            <a:off x="822960" y="2542032"/>
            <a:ext cx="256032" cy="256032"/>
          </a:xfrm>
          <a:prstGeom prst="rect">
            <a:avLst/>
          </a:prstGeom>
        </p:spPr>
      </p:pic>
      <p:sp>
        <p:nvSpPr>
          <p:cNvPr id="18" name="Text 11"/>
          <p:cNvSpPr/>
          <p:nvPr/>
        </p:nvSpPr>
        <p:spPr>
          <a:xfrm>
            <a:off x="1234440" y="2514600"/>
            <a:ext cx="1828800" cy="32004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Mobile Loaves</a:t>
            </a:r>
            <a:endParaRPr lang="en-US" sz="1300" dirty="0"/>
          </a:p>
        </p:txBody>
      </p:sp>
      <p:sp>
        <p:nvSpPr>
          <p:cNvPr id="19" name="Text 12"/>
          <p:cNvSpPr/>
          <p:nvPr/>
        </p:nvSpPr>
        <p:spPr>
          <a:xfrm>
            <a:off x="3108960" y="2514600"/>
            <a:ext cx="3200400" cy="320040"/>
          </a:xfrm>
          <a:prstGeom prst="rect">
            <a:avLst/>
          </a:prstGeom>
          <a:noFill/>
          <a:ln/>
        </p:spPr>
        <p:txBody>
          <a:bodyPr wrap="square" lIns="0" tIns="0" rIns="0" bIns="0" rtlCol="0" anchor="ctr"/>
          <a:lstStyle/>
          <a:p>
            <a:pPr marL="0" indent="0">
              <a:buNone/>
            </a:pPr>
            <a:r>
              <a:rPr lang="en-US" sz="1100" dirty="0">
                <a:solidFill>
                  <a:srgbClr val="5A8A8F"/>
                </a:solidFill>
                <a:latin typeface="Calibri" pitchFamily="34" charset="0"/>
                <a:ea typeface="Calibri" pitchFamily="34" charset="-122"/>
                <a:cs typeface="Calibri" pitchFamily="34" charset="-120"/>
              </a:rPr>
              <a:t>Mostly seniors</a:t>
            </a:r>
            <a:endParaRPr lang="en-US" sz="1100" dirty="0"/>
          </a:p>
        </p:txBody>
      </p:sp>
      <p:pic>
        <p:nvPicPr>
          <p:cNvPr id="20" name="Image 5" descr="preencoded.png"/>
          <p:cNvPicPr>
            <a:picLocks noChangeAspect="1"/>
          </p:cNvPicPr>
          <p:nvPr/>
        </p:nvPicPr>
        <p:blipFill>
          <a:blip r:embed="rId4"/>
          <a:stretch>
            <a:fillRect/>
          </a:stretch>
        </p:blipFill>
        <p:spPr>
          <a:xfrm>
            <a:off x="7132320" y="2560320"/>
            <a:ext cx="201168" cy="201168"/>
          </a:xfrm>
          <a:prstGeom prst="rect">
            <a:avLst/>
          </a:prstGeom>
        </p:spPr>
      </p:pic>
      <p:sp>
        <p:nvSpPr>
          <p:cNvPr id="21" name="Text 13"/>
          <p:cNvSpPr/>
          <p:nvPr/>
        </p:nvSpPr>
        <p:spPr>
          <a:xfrm>
            <a:off x="7406640" y="2514600"/>
            <a:ext cx="914400" cy="320040"/>
          </a:xfrm>
          <a:prstGeom prst="rect">
            <a:avLst/>
          </a:prstGeom>
          <a:noFill/>
          <a:ln/>
        </p:spPr>
        <p:txBody>
          <a:bodyPr wrap="square" lIns="0" tIns="0" rIns="0" bIns="0" rtlCol="0" anchor="ctr"/>
          <a:lstStyle/>
          <a:p>
            <a:pPr marL="0" indent="0">
              <a:buNone/>
            </a:pPr>
            <a:r>
              <a:rPr lang="en-US" sz="1100" b="1" dirty="0">
                <a:solidFill>
                  <a:srgbClr val="10B981"/>
                </a:solidFill>
                <a:latin typeface="Calibri" pitchFamily="34" charset="0"/>
                <a:ea typeface="Calibri" pitchFamily="34" charset="-122"/>
                <a:cs typeface="Calibri" pitchFamily="34" charset="-120"/>
              </a:rPr>
              <a:t>Deserved</a:t>
            </a:r>
            <a:endParaRPr lang="en-US" sz="1100" dirty="0"/>
          </a:p>
        </p:txBody>
      </p:sp>
      <p:sp>
        <p:nvSpPr>
          <p:cNvPr id="22" name="Shape 14"/>
          <p:cNvSpPr/>
          <p:nvPr/>
        </p:nvSpPr>
        <p:spPr>
          <a:xfrm>
            <a:off x="640080" y="3017520"/>
            <a:ext cx="7863840" cy="438912"/>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pic>
        <p:nvPicPr>
          <p:cNvPr id="23" name="Image 6" descr="preencoded.png"/>
          <p:cNvPicPr>
            <a:picLocks noChangeAspect="1"/>
          </p:cNvPicPr>
          <p:nvPr/>
        </p:nvPicPr>
        <p:blipFill>
          <a:blip r:embed="rId7"/>
          <a:stretch>
            <a:fillRect/>
          </a:stretch>
        </p:blipFill>
        <p:spPr>
          <a:xfrm>
            <a:off x="822960" y="3090672"/>
            <a:ext cx="256032" cy="256032"/>
          </a:xfrm>
          <a:prstGeom prst="rect">
            <a:avLst/>
          </a:prstGeom>
        </p:spPr>
      </p:pic>
      <p:sp>
        <p:nvSpPr>
          <p:cNvPr id="24" name="Text 15"/>
          <p:cNvSpPr/>
          <p:nvPr/>
        </p:nvSpPr>
        <p:spPr>
          <a:xfrm>
            <a:off x="1234440" y="3063240"/>
            <a:ext cx="1828800" cy="32004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Salt Lake City</a:t>
            </a:r>
            <a:endParaRPr lang="en-US" sz="1300" dirty="0"/>
          </a:p>
        </p:txBody>
      </p:sp>
      <p:sp>
        <p:nvSpPr>
          <p:cNvPr id="25" name="Text 16"/>
          <p:cNvSpPr/>
          <p:nvPr/>
        </p:nvSpPr>
        <p:spPr>
          <a:xfrm>
            <a:off x="3108960" y="3063240"/>
            <a:ext cx="3200400" cy="320040"/>
          </a:xfrm>
          <a:prstGeom prst="rect">
            <a:avLst/>
          </a:prstGeom>
          <a:noFill/>
          <a:ln/>
        </p:spPr>
        <p:txBody>
          <a:bodyPr wrap="square" lIns="0" tIns="0" rIns="0" bIns="0" rtlCol="0" anchor="ctr"/>
          <a:lstStyle/>
          <a:p>
            <a:pPr marL="0" indent="0">
              <a:buNone/>
            </a:pPr>
            <a:r>
              <a:rPr lang="en-US" sz="1100" dirty="0">
                <a:solidFill>
                  <a:srgbClr val="5A8A8F"/>
                </a:solidFill>
                <a:latin typeface="Calibri" pitchFamily="34" charset="0"/>
                <a:ea typeface="Calibri" pitchFamily="34" charset="-122"/>
                <a:cs typeface="Calibri" pitchFamily="34" charset="-120"/>
              </a:rPr>
              <a:t>Chronically homeless</a:t>
            </a:r>
            <a:endParaRPr lang="en-US" sz="1100" dirty="0"/>
          </a:p>
        </p:txBody>
      </p:sp>
      <p:pic>
        <p:nvPicPr>
          <p:cNvPr id="26" name="Image 7" descr="preencoded.png"/>
          <p:cNvPicPr>
            <a:picLocks noChangeAspect="1"/>
          </p:cNvPicPr>
          <p:nvPr/>
        </p:nvPicPr>
        <p:blipFill>
          <a:blip r:embed="rId4"/>
          <a:stretch>
            <a:fillRect/>
          </a:stretch>
        </p:blipFill>
        <p:spPr>
          <a:xfrm>
            <a:off x="7132320" y="3108960"/>
            <a:ext cx="201168" cy="201168"/>
          </a:xfrm>
          <a:prstGeom prst="rect">
            <a:avLst/>
          </a:prstGeom>
        </p:spPr>
      </p:pic>
      <p:sp>
        <p:nvSpPr>
          <p:cNvPr id="27" name="Text 17"/>
          <p:cNvSpPr/>
          <p:nvPr/>
        </p:nvSpPr>
        <p:spPr>
          <a:xfrm>
            <a:off x="7406640" y="3063240"/>
            <a:ext cx="914400" cy="320040"/>
          </a:xfrm>
          <a:prstGeom prst="rect">
            <a:avLst/>
          </a:prstGeom>
          <a:noFill/>
          <a:ln/>
        </p:spPr>
        <p:txBody>
          <a:bodyPr wrap="square" lIns="0" tIns="0" rIns="0" bIns="0" rtlCol="0" anchor="ctr"/>
          <a:lstStyle/>
          <a:p>
            <a:pPr marL="0" indent="0">
              <a:buNone/>
            </a:pPr>
            <a:r>
              <a:rPr lang="en-US" sz="1100" b="1" dirty="0">
                <a:solidFill>
                  <a:srgbClr val="10B981"/>
                </a:solidFill>
                <a:latin typeface="Calibri" pitchFamily="34" charset="0"/>
                <a:ea typeface="Calibri" pitchFamily="34" charset="-122"/>
                <a:cs typeface="Calibri" pitchFamily="34" charset="-120"/>
              </a:rPr>
              <a:t>Deserved</a:t>
            </a:r>
            <a:endParaRPr lang="en-US" sz="1100" dirty="0"/>
          </a:p>
        </p:txBody>
      </p:sp>
      <p:sp>
        <p:nvSpPr>
          <p:cNvPr id="28" name="Shape 18"/>
          <p:cNvSpPr/>
          <p:nvPr/>
        </p:nvSpPr>
        <p:spPr>
          <a:xfrm>
            <a:off x="640080" y="3657600"/>
            <a:ext cx="7863840" cy="731520"/>
          </a:xfrm>
          <a:prstGeom prst="rect">
            <a:avLst/>
          </a:prstGeom>
          <a:solidFill>
            <a:srgbClr val="E0F5F7"/>
          </a:solidFill>
          <a:ln w="6350">
            <a:solidFill>
              <a:srgbClr val="00C2CB">
                <a:alpha val="40000"/>
              </a:srgbClr>
            </a:solidFill>
            <a:prstDash val="solid"/>
          </a:ln>
        </p:spPr>
        <p:txBody>
          <a:bodyPr/>
          <a:lstStyle/>
          <a:p>
            <a:endParaRPr lang="en-US"/>
          </a:p>
        </p:txBody>
      </p:sp>
      <p:sp>
        <p:nvSpPr>
          <p:cNvPr id="29" name="Text 19"/>
          <p:cNvSpPr/>
          <p:nvPr/>
        </p:nvSpPr>
        <p:spPr>
          <a:xfrm>
            <a:off x="914400" y="3703320"/>
            <a:ext cx="7315200" cy="640080"/>
          </a:xfrm>
          <a:prstGeom prst="rect">
            <a:avLst/>
          </a:prstGeom>
          <a:noFill/>
          <a:ln/>
        </p:spPr>
        <p:txBody>
          <a:bodyPr wrap="square" lIns="0" tIns="0" rIns="0" bIns="0" rtlCol="0" anchor="ctr"/>
          <a:lstStyle/>
          <a:p>
            <a:pPr marL="0" indent="0" algn="ctr">
              <a:lnSpc>
                <a:spcPct val="140000"/>
              </a:lnSpc>
              <a:buNone/>
            </a:pPr>
            <a:r>
              <a:rPr lang="en-US" sz="1400" b="1" dirty="0">
                <a:solidFill>
                  <a:srgbClr val="295E6A"/>
                </a:solidFill>
                <a:latin typeface="Trebuchet MS" pitchFamily="34" charset="0"/>
                <a:ea typeface="Trebuchet MS" pitchFamily="34" charset="-122"/>
                <a:cs typeface="Trebuchet MS" pitchFamily="34" charset="-120"/>
              </a:rPr>
              <a:t>Do able-bodied young adults 'deserve' help?</a:t>
            </a:r>
            <a:endParaRPr lang="en-US" sz="1400" dirty="0"/>
          </a:p>
          <a:p>
            <a:pPr marL="0" indent="0" algn="ctr">
              <a:lnSpc>
                <a:spcPct val="140000"/>
              </a:lnSpc>
              <a:buNone/>
            </a:pPr>
            <a:r>
              <a:rPr lang="en-US" sz="1400" b="1" dirty="0">
                <a:solidFill>
                  <a:srgbClr val="295E6A"/>
                </a:solidFill>
                <a:latin typeface="Trebuchet MS" pitchFamily="34" charset="0"/>
                <a:ea typeface="Trebuchet MS" pitchFamily="34" charset="-122"/>
                <a:cs typeface="Trebuchet MS" pitchFamily="34" charset="-120"/>
              </a:rPr>
              <a:t>Or is the better question: do they need it?</a:t>
            </a:r>
            <a:endParaRPr lang="en-US" sz="1400" dirty="0"/>
          </a:p>
        </p:txBody>
      </p:sp>
      <p:pic>
        <p:nvPicPr>
          <p:cNvPr id="30" name="Image 8" descr="preencoded.png"/>
          <p:cNvPicPr>
            <a:picLocks noChangeAspect="1"/>
          </p:cNvPicPr>
          <p:nvPr/>
        </p:nvPicPr>
        <p:blipFill>
          <a:blip r:embed="rId8"/>
          <a:stretch>
            <a:fillRect/>
          </a:stretch>
        </p:blipFill>
        <p:spPr>
          <a:xfrm>
            <a:off x="274320" y="4572000"/>
            <a:ext cx="457200" cy="365760"/>
          </a:xfrm>
          <a:prstGeom prst="rect">
            <a:avLst/>
          </a:prstGeom>
        </p:spPr>
      </p:pic>
      <p:sp>
        <p:nvSpPr>
          <p:cNvPr id="31" name="Text 20"/>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295E6A"/>
                </a:solidFill>
                <a:latin typeface="Trebuchet MS" pitchFamily="34" charset="0"/>
                <a:ea typeface="Trebuchet MS" pitchFamily="34" charset="-122"/>
                <a:cs typeface="Trebuchet MS" pitchFamily="34" charset="-120"/>
              </a:rPr>
              <a:t>ENLIGHTENED MINDS</a:t>
            </a:r>
            <a:endParaRPr lang="en-US" sz="800" dirty="0"/>
          </a:p>
        </p:txBody>
      </p:sp>
      <p:sp>
        <p:nvSpPr>
          <p:cNvPr id="32" name="Text 21"/>
          <p:cNvSpPr/>
          <p:nvPr/>
        </p:nvSpPr>
        <p:spPr>
          <a:xfrm>
            <a:off x="8046720" y="4617720"/>
            <a:ext cx="731520" cy="292608"/>
          </a:xfrm>
          <a:prstGeom prst="rect">
            <a:avLst/>
          </a:prstGeom>
          <a:noFill/>
          <a:ln/>
        </p:spPr>
        <p:txBody>
          <a:bodyPr wrap="square" lIns="0" tIns="0" rIns="0" bIns="0" rtlCol="0" anchor="ctr"/>
          <a:lstStyle/>
          <a:p>
            <a:pPr marL="0" indent="0" algn="r">
              <a:buNone/>
            </a:pPr>
            <a:r>
              <a:rPr lang="en-US" sz="900" dirty="0">
                <a:solidFill>
                  <a:srgbClr val="5A8A8F"/>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112F38"/>
        </a:solidFill>
        <a:effectLst/>
      </p:bgPr>
    </p:bg>
    <p:spTree>
      <p:nvGrpSpPr>
        <p:cNvPr id="1" name=""/>
        <p:cNvGrpSpPr/>
        <p:nvPr/>
      </p:nvGrpSpPr>
      <p:grpSpPr>
        <a:xfrm>
          <a:off x="0" y="0"/>
          <a:ext cx="0" cy="0"/>
          <a:chOff x="0" y="0"/>
          <a:chExt cx="0" cy="0"/>
        </a:xfrm>
      </p:grpSpPr>
      <p:sp>
        <p:nvSpPr>
          <p:cNvPr id="2" name="Text 0"/>
          <p:cNvSpPr/>
          <p:nvPr/>
        </p:nvSpPr>
        <p:spPr>
          <a:xfrm>
            <a:off x="640080" y="274320"/>
            <a:ext cx="7863840" cy="548640"/>
          </a:xfrm>
          <a:prstGeom prst="rect">
            <a:avLst/>
          </a:prstGeom>
          <a:noFill/>
          <a:ln/>
        </p:spPr>
        <p:txBody>
          <a:bodyPr wrap="square" lIns="0" tIns="0" rIns="0" bIns="0" rtlCol="0" anchor="ctr"/>
          <a:lstStyle/>
          <a:p>
            <a:pPr marL="0" indent="0">
              <a:buNone/>
            </a:pPr>
            <a:r>
              <a:rPr lang="en-US" sz="2800" b="1" dirty="0">
                <a:solidFill>
                  <a:srgbClr val="FFFFFF"/>
                </a:solidFill>
                <a:latin typeface="Trebuchet MS" pitchFamily="34" charset="0"/>
                <a:ea typeface="Trebuchet MS" pitchFamily="34" charset="-122"/>
                <a:cs typeface="Trebuchet MS" pitchFamily="34" charset="-120"/>
              </a:rPr>
              <a:t>Addressing Common Concerns</a:t>
            </a:r>
            <a:endParaRPr lang="en-US" sz="2800" dirty="0"/>
          </a:p>
        </p:txBody>
      </p:sp>
      <p:sp>
        <p:nvSpPr>
          <p:cNvPr id="3" name="Text 1"/>
          <p:cNvSpPr/>
          <p:nvPr/>
        </p:nvSpPr>
        <p:spPr>
          <a:xfrm>
            <a:off x="640080" y="777240"/>
            <a:ext cx="7863840" cy="274320"/>
          </a:xfrm>
          <a:prstGeom prst="rect">
            <a:avLst/>
          </a:prstGeom>
          <a:noFill/>
          <a:ln/>
        </p:spPr>
        <p:txBody>
          <a:bodyPr wrap="square" lIns="0" tIns="0" rIns="0" bIns="0" rtlCol="0" anchor="ctr"/>
          <a:lstStyle/>
          <a:p>
            <a:pPr marL="0" indent="0">
              <a:buNone/>
            </a:pPr>
            <a:r>
              <a:rPr lang="en-US" sz="1300" i="1" dirty="0">
                <a:solidFill>
                  <a:srgbClr val="8AB4B9"/>
                </a:solidFill>
                <a:latin typeface="Calibri Light" pitchFamily="34" charset="0"/>
                <a:ea typeface="Calibri Light" pitchFamily="34" charset="-122"/>
                <a:cs typeface="Calibri Light" pitchFamily="34" charset="-120"/>
              </a:rPr>
              <a:t>One last run at the barriers</a:t>
            </a:r>
            <a:endParaRPr lang="en-US" sz="1300" dirty="0"/>
          </a:p>
        </p:txBody>
      </p:sp>
      <p:sp>
        <p:nvSpPr>
          <p:cNvPr id="4" name="Shape 2"/>
          <p:cNvSpPr/>
          <p:nvPr/>
        </p:nvSpPr>
        <p:spPr>
          <a:xfrm>
            <a:off x="640080" y="1280160"/>
            <a:ext cx="7863840" cy="1600200"/>
          </a:xfrm>
          <a:prstGeom prst="rect">
            <a:avLst/>
          </a:prstGeom>
          <a:solidFill>
            <a:srgbClr val="FFFFFF">
              <a:alpha val="6000"/>
            </a:srgbClr>
          </a:solidFill>
          <a:ln w="6350">
            <a:solidFill>
              <a:srgbClr val="00C2CB">
                <a:alpha val="30000"/>
              </a:srgbClr>
            </a:solidFill>
            <a:prstDash val="solid"/>
          </a:ln>
        </p:spPr>
        <p:txBody>
          <a:bodyPr/>
          <a:lstStyle/>
          <a:p>
            <a:endParaRPr lang="en-US"/>
          </a:p>
        </p:txBody>
      </p:sp>
      <p:sp>
        <p:nvSpPr>
          <p:cNvPr id="5" name="Shape 3"/>
          <p:cNvSpPr/>
          <p:nvPr/>
        </p:nvSpPr>
        <p:spPr>
          <a:xfrm>
            <a:off x="640080" y="1280160"/>
            <a:ext cx="7863840" cy="36576"/>
          </a:xfrm>
          <a:prstGeom prst="rect">
            <a:avLst/>
          </a:prstGeom>
          <a:solidFill>
            <a:srgbClr val="FE904D"/>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822960" y="1417320"/>
            <a:ext cx="228600" cy="228600"/>
          </a:xfrm>
          <a:prstGeom prst="rect">
            <a:avLst/>
          </a:prstGeom>
        </p:spPr>
      </p:pic>
      <p:sp>
        <p:nvSpPr>
          <p:cNvPr id="7" name="Text 4"/>
          <p:cNvSpPr/>
          <p:nvPr/>
        </p:nvSpPr>
        <p:spPr>
          <a:xfrm>
            <a:off x="1188720" y="1417320"/>
            <a:ext cx="7132320" cy="274320"/>
          </a:xfrm>
          <a:prstGeom prst="rect">
            <a:avLst/>
          </a:prstGeom>
          <a:noFill/>
          <a:ln/>
        </p:spPr>
        <p:txBody>
          <a:bodyPr wrap="square" lIns="0" tIns="0" rIns="0" bIns="0" rtlCol="0" anchor="ctr"/>
          <a:lstStyle/>
          <a:p>
            <a:pPr marL="0" indent="0">
              <a:buNone/>
            </a:pPr>
            <a:r>
              <a:rPr lang="en-US" sz="1200" b="1" i="1" dirty="0">
                <a:solidFill>
                  <a:srgbClr val="FE904D"/>
                </a:solidFill>
                <a:latin typeface="Calibri" pitchFamily="34" charset="0"/>
                <a:ea typeface="Calibri" pitchFamily="34" charset="-122"/>
                <a:cs typeface="Calibri" pitchFamily="34" charset="-120"/>
              </a:rPr>
              <a:t>"If we make homelessness too comfortable, there's no incentive to get out of it."</a:t>
            </a:r>
            <a:endParaRPr lang="en-US" sz="1200" dirty="0"/>
          </a:p>
        </p:txBody>
      </p:sp>
      <p:sp>
        <p:nvSpPr>
          <p:cNvPr id="8" name="Text 5"/>
          <p:cNvSpPr/>
          <p:nvPr/>
        </p:nvSpPr>
        <p:spPr>
          <a:xfrm>
            <a:off x="822960" y="1783080"/>
            <a:ext cx="7498080" cy="1005840"/>
          </a:xfrm>
          <a:prstGeom prst="rect">
            <a:avLst/>
          </a:prstGeom>
          <a:noFill/>
          <a:ln/>
        </p:spPr>
        <p:txBody>
          <a:bodyPr wrap="square" lIns="0" tIns="0" rIns="0" bIns="0" rtlCol="0" anchor="ctr"/>
          <a:lstStyle/>
          <a:p>
            <a:pPr marL="0" indent="0">
              <a:lnSpc>
                <a:spcPct val="130000"/>
              </a:lnSpc>
              <a:buNone/>
            </a:pPr>
            <a:r>
              <a:rPr lang="en-US" sz="1050" dirty="0">
                <a:solidFill>
                  <a:srgbClr val="D6EAED"/>
                </a:solidFill>
                <a:latin typeface="Calibri" pitchFamily="34" charset="0"/>
                <a:ea typeface="Calibri" pitchFamily="34" charset="-122"/>
                <a:cs typeface="Calibri" pitchFamily="34" charset="-120"/>
              </a:rPr>
              <a:t>If the threat of homelessness was a big enough factor to motivate someone out of it, they wouldn't have found themselves in it to begin with.</a:t>
            </a:r>
            <a:endParaRPr lang="en-US" sz="1050" dirty="0"/>
          </a:p>
          <a:p>
            <a:pPr marL="0" indent="0">
              <a:lnSpc>
                <a:spcPct val="130000"/>
              </a:lnSpc>
              <a:buNone/>
            </a:pPr>
            <a:endParaRPr lang="en-US" sz="1050" dirty="0"/>
          </a:p>
          <a:p>
            <a:pPr marL="0" indent="0">
              <a:lnSpc>
                <a:spcPct val="130000"/>
              </a:lnSpc>
              <a:buNone/>
            </a:pPr>
            <a:r>
              <a:rPr lang="en-US" sz="1050" dirty="0">
                <a:solidFill>
                  <a:srgbClr val="D6EAED"/>
                </a:solidFill>
                <a:latin typeface="Calibri" pitchFamily="34" charset="0"/>
                <a:ea typeface="Calibri" pitchFamily="34" charset="-122"/>
                <a:cs typeface="Calibri" pitchFamily="34" charset="-120"/>
              </a:rPr>
              <a:t>A clean, safe place with a bed, kitchen, and bathroom isn't a life of luxury. It's safety, privacy, and dignity for the purposes of clarity. When someone has those things, they can dream about purpose, future, and the life they actually want. For most people most of the time, the result of that clarity is a desire to be independent.</a:t>
            </a:r>
            <a:endParaRPr lang="en-US" sz="1050" dirty="0"/>
          </a:p>
        </p:txBody>
      </p:sp>
      <p:sp>
        <p:nvSpPr>
          <p:cNvPr id="9" name="Shape 6"/>
          <p:cNvSpPr/>
          <p:nvPr/>
        </p:nvSpPr>
        <p:spPr>
          <a:xfrm>
            <a:off x="640080" y="3108960"/>
            <a:ext cx="7863840" cy="1188720"/>
          </a:xfrm>
          <a:prstGeom prst="rect">
            <a:avLst/>
          </a:prstGeom>
          <a:solidFill>
            <a:srgbClr val="FFFFFF">
              <a:alpha val="6000"/>
            </a:srgbClr>
          </a:solidFill>
          <a:ln w="6350">
            <a:solidFill>
              <a:srgbClr val="00C2CB">
                <a:alpha val="30000"/>
              </a:srgbClr>
            </a:solidFill>
            <a:prstDash val="solid"/>
          </a:ln>
        </p:spPr>
        <p:txBody>
          <a:bodyPr/>
          <a:lstStyle/>
          <a:p>
            <a:endParaRPr lang="en-US"/>
          </a:p>
        </p:txBody>
      </p:sp>
      <p:sp>
        <p:nvSpPr>
          <p:cNvPr id="10" name="Shape 7"/>
          <p:cNvSpPr/>
          <p:nvPr/>
        </p:nvSpPr>
        <p:spPr>
          <a:xfrm>
            <a:off x="640080" y="3108960"/>
            <a:ext cx="7863840" cy="36576"/>
          </a:xfrm>
          <a:prstGeom prst="rect">
            <a:avLst/>
          </a:prstGeom>
          <a:solidFill>
            <a:srgbClr val="F2AF4C"/>
          </a:solidFill>
          <a:ln/>
        </p:spPr>
        <p:txBody>
          <a:bodyPr/>
          <a:lstStyle/>
          <a:p>
            <a:endParaRPr lang="en-US"/>
          </a:p>
        </p:txBody>
      </p:sp>
      <p:pic>
        <p:nvPicPr>
          <p:cNvPr id="11" name="Image 1" descr="preencoded.png"/>
          <p:cNvPicPr>
            <a:picLocks noChangeAspect="1"/>
          </p:cNvPicPr>
          <p:nvPr/>
        </p:nvPicPr>
        <p:blipFill>
          <a:blip r:embed="rId4"/>
          <a:stretch>
            <a:fillRect/>
          </a:stretch>
        </p:blipFill>
        <p:spPr>
          <a:xfrm>
            <a:off x="822960" y="3246120"/>
            <a:ext cx="228600" cy="228600"/>
          </a:xfrm>
          <a:prstGeom prst="rect">
            <a:avLst/>
          </a:prstGeom>
        </p:spPr>
      </p:pic>
      <p:sp>
        <p:nvSpPr>
          <p:cNvPr id="12" name="Text 8"/>
          <p:cNvSpPr/>
          <p:nvPr/>
        </p:nvSpPr>
        <p:spPr>
          <a:xfrm>
            <a:off x="1188720" y="3246120"/>
            <a:ext cx="7132320" cy="274320"/>
          </a:xfrm>
          <a:prstGeom prst="rect">
            <a:avLst/>
          </a:prstGeom>
          <a:noFill/>
          <a:ln/>
        </p:spPr>
        <p:txBody>
          <a:bodyPr wrap="square" lIns="0" tIns="0" rIns="0" bIns="0" rtlCol="0" anchor="ctr"/>
          <a:lstStyle/>
          <a:p>
            <a:pPr marL="0" indent="0">
              <a:buNone/>
            </a:pPr>
            <a:r>
              <a:rPr lang="en-US" sz="1200" b="1" i="1" dirty="0">
                <a:solidFill>
                  <a:srgbClr val="F2AF4C"/>
                </a:solidFill>
                <a:latin typeface="Calibri" pitchFamily="34" charset="0"/>
                <a:ea typeface="Calibri" pitchFamily="34" charset="-122"/>
                <a:cs typeface="Calibri" pitchFamily="34" charset="-120"/>
              </a:rPr>
              <a:t>"We can't afford to help."</a:t>
            </a:r>
            <a:endParaRPr lang="en-US" sz="1200" dirty="0"/>
          </a:p>
        </p:txBody>
      </p:sp>
      <p:sp>
        <p:nvSpPr>
          <p:cNvPr id="13" name="Text 9"/>
          <p:cNvSpPr/>
          <p:nvPr/>
        </p:nvSpPr>
        <p:spPr>
          <a:xfrm>
            <a:off x="822960" y="3611880"/>
            <a:ext cx="7498080" cy="594360"/>
          </a:xfrm>
          <a:prstGeom prst="rect">
            <a:avLst/>
          </a:prstGeom>
          <a:noFill/>
          <a:ln/>
        </p:spPr>
        <p:txBody>
          <a:bodyPr wrap="square" lIns="0" tIns="0" rIns="0" bIns="0" rtlCol="0" anchor="ctr"/>
          <a:lstStyle/>
          <a:p>
            <a:pPr marL="0" indent="0">
              <a:lnSpc>
                <a:spcPct val="130000"/>
              </a:lnSpc>
              <a:buNone/>
            </a:pPr>
            <a:r>
              <a:rPr lang="en-US" sz="1050" dirty="0">
                <a:solidFill>
                  <a:srgbClr val="D6EAED"/>
                </a:solidFill>
                <a:latin typeface="Calibri" pitchFamily="34" charset="0"/>
                <a:ea typeface="Calibri" pitchFamily="34" charset="-122"/>
                <a:cs typeface="Calibri" pitchFamily="34" charset="-120"/>
              </a:rPr>
              <a:t>In many direct ways, we can't afford not to. The data is clear: emergency services, criminal justice, and crisis intervention cost far more than housing.</a:t>
            </a:r>
            <a:endParaRPr lang="en-US" sz="1050" dirty="0"/>
          </a:p>
          <a:p>
            <a:pPr marL="0" indent="0">
              <a:lnSpc>
                <a:spcPct val="130000"/>
              </a:lnSpc>
              <a:buNone/>
            </a:pPr>
            <a:endParaRPr lang="en-US" sz="1050" dirty="0"/>
          </a:p>
          <a:p>
            <a:pPr marL="0" indent="0">
              <a:lnSpc>
                <a:spcPct val="130000"/>
              </a:lnSpc>
              <a:buNone/>
            </a:pPr>
            <a:r>
              <a:rPr lang="en-US" sz="1050" dirty="0">
                <a:solidFill>
                  <a:srgbClr val="D6EAED"/>
                </a:solidFill>
                <a:latin typeface="Calibri" pitchFamily="34" charset="0"/>
                <a:ea typeface="Calibri" pitchFamily="34" charset="-122"/>
                <a:cs typeface="Calibri" pitchFamily="34" charset="-120"/>
              </a:rPr>
              <a:t>And indirectly — think about the human capital lost to a never-ending life of survival.</a:t>
            </a:r>
            <a:endParaRPr lang="en-US" sz="1050" dirty="0"/>
          </a:p>
        </p:txBody>
      </p:sp>
      <p:pic>
        <p:nvPicPr>
          <p:cNvPr id="14" name="Image 2" descr="preencoded.png"/>
          <p:cNvPicPr>
            <a:picLocks noChangeAspect="1"/>
          </p:cNvPicPr>
          <p:nvPr/>
        </p:nvPicPr>
        <p:blipFill>
          <a:blip r:embed="rId5"/>
          <a:stretch>
            <a:fillRect/>
          </a:stretch>
        </p:blipFill>
        <p:spPr>
          <a:xfrm>
            <a:off x="274320" y="4572000"/>
            <a:ext cx="457200" cy="365760"/>
          </a:xfrm>
          <a:prstGeom prst="rect">
            <a:avLst/>
          </a:prstGeom>
        </p:spPr>
      </p:pic>
      <p:sp>
        <p:nvSpPr>
          <p:cNvPr id="15" name="Text 10"/>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8AB4B9"/>
                </a:solidFill>
                <a:latin typeface="Trebuchet MS" pitchFamily="34" charset="0"/>
                <a:ea typeface="Trebuchet MS" pitchFamily="34" charset="-122"/>
                <a:cs typeface="Trebuchet MS" pitchFamily="34" charset="-120"/>
              </a:rPr>
              <a:t>ENLIGHTENED MINDS</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12F38"/>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E904D">
              <a:alpha val="6000"/>
            </a:srgbClr>
          </a:solidFill>
          <a:ln/>
        </p:spPr>
        <p:txBody>
          <a:bodyPr/>
          <a:lstStyle/>
          <a:p>
            <a:endParaRPr lang="en-US"/>
          </a:p>
        </p:txBody>
      </p:sp>
      <p:sp>
        <p:nvSpPr>
          <p:cNvPr id="3" name="Text 1"/>
          <p:cNvSpPr/>
          <p:nvPr/>
        </p:nvSpPr>
        <p:spPr>
          <a:xfrm>
            <a:off x="640080" y="365760"/>
            <a:ext cx="7863840" cy="548640"/>
          </a:xfrm>
          <a:prstGeom prst="rect">
            <a:avLst/>
          </a:prstGeom>
          <a:noFill/>
          <a:ln/>
        </p:spPr>
        <p:txBody>
          <a:bodyPr wrap="square" lIns="0" tIns="0" rIns="0" bIns="0" rtlCol="0" anchor="ctr"/>
          <a:lstStyle/>
          <a:p>
            <a:pPr marL="0" indent="0">
              <a:buNone/>
            </a:pPr>
            <a:r>
              <a:rPr lang="en-US" sz="3000" b="1" dirty="0">
                <a:solidFill>
                  <a:srgbClr val="FFFFFF"/>
                </a:solidFill>
                <a:latin typeface="Trebuchet MS" pitchFamily="34" charset="0"/>
                <a:ea typeface="Trebuchet MS" pitchFamily="34" charset="-122"/>
                <a:cs typeface="Trebuchet MS" pitchFamily="34" charset="-120"/>
              </a:rPr>
              <a:t>About the Presenter</a:t>
            </a:r>
            <a:endParaRPr lang="en-US" sz="3000" dirty="0"/>
          </a:p>
        </p:txBody>
      </p:sp>
      <p:pic>
        <p:nvPicPr>
          <p:cNvPr id="4" name="Image 0" descr="preencoded.png"/>
          <p:cNvPicPr>
            <a:picLocks noChangeAspect="1"/>
          </p:cNvPicPr>
          <p:nvPr/>
        </p:nvPicPr>
        <p:blipFill>
          <a:blip r:embed="rId3"/>
          <a:stretch>
            <a:fillRect/>
          </a:stretch>
        </p:blipFill>
        <p:spPr>
          <a:xfrm>
            <a:off x="822960" y="1188720"/>
            <a:ext cx="365760" cy="365760"/>
          </a:xfrm>
          <a:prstGeom prst="rect">
            <a:avLst/>
          </a:prstGeom>
        </p:spPr>
      </p:pic>
      <p:sp>
        <p:nvSpPr>
          <p:cNvPr id="5" name="Text 2"/>
          <p:cNvSpPr/>
          <p:nvPr/>
        </p:nvSpPr>
        <p:spPr>
          <a:xfrm>
            <a:off x="1371600" y="1143000"/>
            <a:ext cx="6400800" cy="457200"/>
          </a:xfrm>
          <a:prstGeom prst="rect">
            <a:avLst/>
          </a:prstGeom>
          <a:noFill/>
          <a:ln/>
        </p:spPr>
        <p:txBody>
          <a:bodyPr wrap="square" lIns="0" tIns="0" rIns="0" bIns="0" rtlCol="0" anchor="ctr"/>
          <a:lstStyle/>
          <a:p>
            <a:pPr marL="0" indent="0">
              <a:buNone/>
            </a:pPr>
            <a:r>
              <a:rPr lang="en-US" sz="2200" b="1" dirty="0">
                <a:solidFill>
                  <a:srgbClr val="00C2CB"/>
                </a:solidFill>
                <a:latin typeface="Trebuchet MS" pitchFamily="34" charset="0"/>
                <a:ea typeface="Trebuchet MS" pitchFamily="34" charset="-122"/>
                <a:cs typeface="Trebuchet MS" pitchFamily="34" charset="-120"/>
              </a:rPr>
              <a:t>Jarrod Sanderson, LCSW</a:t>
            </a:r>
            <a:endParaRPr lang="en-US" sz="2200" dirty="0"/>
          </a:p>
        </p:txBody>
      </p:sp>
      <p:sp>
        <p:nvSpPr>
          <p:cNvPr id="6" name="Shape 3"/>
          <p:cNvSpPr/>
          <p:nvPr/>
        </p:nvSpPr>
        <p:spPr>
          <a:xfrm>
            <a:off x="640080" y="1828800"/>
            <a:ext cx="7863840" cy="2743200"/>
          </a:xfrm>
          <a:prstGeom prst="rect">
            <a:avLst/>
          </a:prstGeom>
          <a:solidFill>
            <a:srgbClr val="FFFFFF">
              <a:alpha val="6000"/>
            </a:srgbClr>
          </a:solidFill>
          <a:ln w="6350">
            <a:solidFill>
              <a:srgbClr val="00C2CB">
                <a:alpha val="30000"/>
              </a:srgbClr>
            </a:solidFill>
            <a:prstDash val="solid"/>
          </a:ln>
        </p:spPr>
        <p:txBody>
          <a:bodyPr/>
          <a:lstStyle/>
          <a:p>
            <a:endParaRPr lang="en-US"/>
          </a:p>
        </p:txBody>
      </p:sp>
      <p:sp>
        <p:nvSpPr>
          <p:cNvPr id="7" name="Shape 4"/>
          <p:cNvSpPr/>
          <p:nvPr/>
        </p:nvSpPr>
        <p:spPr>
          <a:xfrm>
            <a:off x="640080" y="1828800"/>
            <a:ext cx="7863840" cy="36576"/>
          </a:xfrm>
          <a:prstGeom prst="rect">
            <a:avLst/>
          </a:prstGeom>
          <a:solidFill>
            <a:srgbClr val="00C2CB"/>
          </a:solidFill>
          <a:ln/>
        </p:spPr>
        <p:txBody>
          <a:bodyPr/>
          <a:lstStyle/>
          <a:p>
            <a:endParaRPr lang="en-US"/>
          </a:p>
        </p:txBody>
      </p:sp>
      <p:pic>
        <p:nvPicPr>
          <p:cNvPr id="8" name="Image 1" descr="preencoded.png"/>
          <p:cNvPicPr>
            <a:picLocks noChangeAspect="1"/>
          </p:cNvPicPr>
          <p:nvPr/>
        </p:nvPicPr>
        <p:blipFill>
          <a:blip r:embed="rId4"/>
          <a:stretch>
            <a:fillRect/>
          </a:stretch>
        </p:blipFill>
        <p:spPr>
          <a:xfrm>
            <a:off x="914400" y="2048256"/>
            <a:ext cx="228600" cy="228600"/>
          </a:xfrm>
          <a:prstGeom prst="rect">
            <a:avLst/>
          </a:prstGeom>
        </p:spPr>
      </p:pic>
      <p:sp>
        <p:nvSpPr>
          <p:cNvPr id="9" name="Text 5"/>
          <p:cNvSpPr/>
          <p:nvPr/>
        </p:nvSpPr>
        <p:spPr>
          <a:xfrm>
            <a:off x="1325880" y="2011680"/>
            <a:ext cx="6858000" cy="320040"/>
          </a:xfrm>
          <a:prstGeom prst="rect">
            <a:avLst/>
          </a:prstGeom>
          <a:noFill/>
          <a:ln/>
        </p:spPr>
        <p:txBody>
          <a:bodyPr wrap="square" lIns="0" tIns="0" rIns="0" bIns="0" rtlCol="0" anchor="ctr"/>
          <a:lstStyle/>
          <a:p>
            <a:pPr marL="0" indent="0">
              <a:buNone/>
            </a:pPr>
            <a:r>
              <a:rPr lang="en-US" sz="1200" dirty="0">
                <a:solidFill>
                  <a:srgbClr val="D6EAED"/>
                </a:solidFill>
                <a:latin typeface="Calibri" pitchFamily="34" charset="0"/>
                <a:ea typeface="Calibri" pitchFamily="34" charset="-122"/>
                <a:cs typeface="Calibri" pitchFamily="34" charset="-120"/>
              </a:rPr>
              <a:t>Licensed Clinical Social Worker — 20 years in the field</a:t>
            </a:r>
            <a:endParaRPr lang="en-US" sz="1200" dirty="0"/>
          </a:p>
        </p:txBody>
      </p:sp>
      <p:pic>
        <p:nvPicPr>
          <p:cNvPr id="10" name="Image 2" descr="preencoded.png"/>
          <p:cNvPicPr>
            <a:picLocks noChangeAspect="1"/>
          </p:cNvPicPr>
          <p:nvPr/>
        </p:nvPicPr>
        <p:blipFill>
          <a:blip r:embed="rId5"/>
          <a:stretch>
            <a:fillRect/>
          </a:stretch>
        </p:blipFill>
        <p:spPr>
          <a:xfrm>
            <a:off x="914400" y="2441448"/>
            <a:ext cx="228600" cy="228600"/>
          </a:xfrm>
          <a:prstGeom prst="rect">
            <a:avLst/>
          </a:prstGeom>
        </p:spPr>
      </p:pic>
      <p:sp>
        <p:nvSpPr>
          <p:cNvPr id="11" name="Text 6"/>
          <p:cNvSpPr/>
          <p:nvPr/>
        </p:nvSpPr>
        <p:spPr>
          <a:xfrm>
            <a:off x="1325880" y="2404872"/>
            <a:ext cx="6858000" cy="320040"/>
          </a:xfrm>
          <a:prstGeom prst="rect">
            <a:avLst/>
          </a:prstGeom>
          <a:noFill/>
          <a:ln/>
        </p:spPr>
        <p:txBody>
          <a:bodyPr wrap="square" lIns="0" tIns="0" rIns="0" bIns="0" rtlCol="0" anchor="ctr"/>
          <a:lstStyle/>
          <a:p>
            <a:pPr marL="0" indent="0">
              <a:buNone/>
            </a:pPr>
            <a:r>
              <a:rPr lang="en-US" sz="1200" dirty="0">
                <a:solidFill>
                  <a:srgbClr val="D6EAED"/>
                </a:solidFill>
                <a:latin typeface="Calibri" pitchFamily="34" charset="0"/>
                <a:ea typeface="Calibri" pitchFamily="34" charset="-122"/>
                <a:cs typeface="Calibri" pitchFamily="34" charset="-120"/>
              </a:rPr>
              <a:t>Case manager, therapist, program director, and executive director for social service programs</a:t>
            </a:r>
            <a:endParaRPr lang="en-US" sz="1200" dirty="0"/>
          </a:p>
        </p:txBody>
      </p:sp>
      <p:pic>
        <p:nvPicPr>
          <p:cNvPr id="12" name="Image 3" descr="preencoded.png"/>
          <p:cNvPicPr>
            <a:picLocks noChangeAspect="1"/>
          </p:cNvPicPr>
          <p:nvPr/>
        </p:nvPicPr>
        <p:blipFill>
          <a:blip r:embed="rId6"/>
          <a:stretch>
            <a:fillRect/>
          </a:stretch>
        </p:blipFill>
        <p:spPr>
          <a:xfrm>
            <a:off x="914400" y="2834640"/>
            <a:ext cx="228600" cy="228600"/>
          </a:xfrm>
          <a:prstGeom prst="rect">
            <a:avLst/>
          </a:prstGeom>
        </p:spPr>
      </p:pic>
      <p:sp>
        <p:nvSpPr>
          <p:cNvPr id="13" name="Text 7"/>
          <p:cNvSpPr/>
          <p:nvPr/>
        </p:nvSpPr>
        <p:spPr>
          <a:xfrm>
            <a:off x="1325880" y="2798064"/>
            <a:ext cx="6858000" cy="320040"/>
          </a:xfrm>
          <a:prstGeom prst="rect">
            <a:avLst/>
          </a:prstGeom>
          <a:noFill/>
          <a:ln/>
        </p:spPr>
        <p:txBody>
          <a:bodyPr wrap="square" lIns="0" tIns="0" rIns="0" bIns="0" rtlCol="0" anchor="ctr"/>
          <a:lstStyle/>
          <a:p>
            <a:pPr marL="0" indent="0">
              <a:buNone/>
            </a:pPr>
            <a:r>
              <a:rPr lang="en-US" sz="1200" dirty="0">
                <a:solidFill>
                  <a:srgbClr val="D6EAED"/>
                </a:solidFill>
                <a:latin typeface="Calibri" pitchFamily="34" charset="0"/>
                <a:ea typeface="Calibri" pitchFamily="34" charset="-122"/>
                <a:cs typeface="Calibri" pitchFamily="34" charset="-120"/>
              </a:rPr>
              <a:t>Founded and directed an affordable housing nonprofit organization</a:t>
            </a:r>
            <a:endParaRPr lang="en-US" sz="1200" dirty="0"/>
          </a:p>
        </p:txBody>
      </p:sp>
      <p:pic>
        <p:nvPicPr>
          <p:cNvPr id="14" name="Image 4" descr="preencoded.png"/>
          <p:cNvPicPr>
            <a:picLocks noChangeAspect="1"/>
          </p:cNvPicPr>
          <p:nvPr/>
        </p:nvPicPr>
        <p:blipFill>
          <a:blip r:embed="rId7"/>
          <a:stretch>
            <a:fillRect/>
          </a:stretch>
        </p:blipFill>
        <p:spPr>
          <a:xfrm>
            <a:off x="914400" y="3227832"/>
            <a:ext cx="228600" cy="228600"/>
          </a:xfrm>
          <a:prstGeom prst="rect">
            <a:avLst/>
          </a:prstGeom>
        </p:spPr>
      </p:pic>
      <p:sp>
        <p:nvSpPr>
          <p:cNvPr id="15" name="Text 8"/>
          <p:cNvSpPr/>
          <p:nvPr/>
        </p:nvSpPr>
        <p:spPr>
          <a:xfrm>
            <a:off x="1325880" y="3191256"/>
            <a:ext cx="6858000" cy="320040"/>
          </a:xfrm>
          <a:prstGeom prst="rect">
            <a:avLst/>
          </a:prstGeom>
          <a:noFill/>
          <a:ln/>
        </p:spPr>
        <p:txBody>
          <a:bodyPr wrap="square" lIns="0" tIns="0" rIns="0" bIns="0" rtlCol="0" anchor="ctr"/>
          <a:lstStyle/>
          <a:p>
            <a:pPr marL="0" indent="0">
              <a:buNone/>
            </a:pPr>
            <a:r>
              <a:rPr lang="en-US" sz="1200" dirty="0">
                <a:solidFill>
                  <a:srgbClr val="D6EAED"/>
                </a:solidFill>
                <a:latin typeface="Calibri" pitchFamily="34" charset="0"/>
                <a:ea typeface="Calibri" pitchFamily="34" charset="-122"/>
                <a:cs typeface="Calibri" pitchFamily="34" charset="-120"/>
              </a:rPr>
              <a:t>Served veterans, seniors, women and children, persons with disabilities, and those experiencing homelessness</a:t>
            </a:r>
            <a:endParaRPr lang="en-US" sz="1200" dirty="0"/>
          </a:p>
        </p:txBody>
      </p:sp>
      <p:pic>
        <p:nvPicPr>
          <p:cNvPr id="16" name="Image 5" descr="preencoded.png"/>
          <p:cNvPicPr>
            <a:picLocks noChangeAspect="1"/>
          </p:cNvPicPr>
          <p:nvPr/>
        </p:nvPicPr>
        <p:blipFill>
          <a:blip r:embed="rId8"/>
          <a:stretch>
            <a:fillRect/>
          </a:stretch>
        </p:blipFill>
        <p:spPr>
          <a:xfrm>
            <a:off x="914400" y="3621024"/>
            <a:ext cx="228600" cy="228600"/>
          </a:xfrm>
          <a:prstGeom prst="rect">
            <a:avLst/>
          </a:prstGeom>
        </p:spPr>
      </p:pic>
      <p:sp>
        <p:nvSpPr>
          <p:cNvPr id="17" name="Text 9"/>
          <p:cNvSpPr/>
          <p:nvPr/>
        </p:nvSpPr>
        <p:spPr>
          <a:xfrm>
            <a:off x="1325880" y="3584448"/>
            <a:ext cx="6858000" cy="320040"/>
          </a:xfrm>
          <a:prstGeom prst="rect">
            <a:avLst/>
          </a:prstGeom>
          <a:noFill/>
          <a:ln/>
        </p:spPr>
        <p:txBody>
          <a:bodyPr wrap="square" lIns="0" tIns="0" rIns="0" bIns="0" rtlCol="0" anchor="ctr"/>
          <a:lstStyle/>
          <a:p>
            <a:pPr marL="0" indent="0">
              <a:buNone/>
            </a:pPr>
            <a:r>
              <a:rPr lang="en-US" sz="1200" dirty="0">
                <a:solidFill>
                  <a:srgbClr val="D6EAED"/>
                </a:solidFill>
                <a:latin typeface="Calibri" pitchFamily="34" charset="0"/>
                <a:ea typeface="Calibri" pitchFamily="34" charset="-122"/>
                <a:cs typeface="Calibri" pitchFamily="34" charset="-120"/>
              </a:rPr>
              <a:t>Adjunct Professor, UMKC — Consultant and board member for multiple nonprofits</a:t>
            </a:r>
            <a:endParaRPr lang="en-US" sz="1200" dirty="0"/>
          </a:p>
        </p:txBody>
      </p:sp>
      <p:pic>
        <p:nvPicPr>
          <p:cNvPr id="18" name="Image 6" descr="preencoded.png"/>
          <p:cNvPicPr>
            <a:picLocks noChangeAspect="1"/>
          </p:cNvPicPr>
          <p:nvPr/>
        </p:nvPicPr>
        <p:blipFill>
          <a:blip r:embed="rId5"/>
          <a:stretch>
            <a:fillRect/>
          </a:stretch>
        </p:blipFill>
        <p:spPr>
          <a:xfrm>
            <a:off x="914400" y="4014216"/>
            <a:ext cx="228600" cy="228600"/>
          </a:xfrm>
          <a:prstGeom prst="rect">
            <a:avLst/>
          </a:prstGeom>
        </p:spPr>
      </p:pic>
      <p:sp>
        <p:nvSpPr>
          <p:cNvPr id="19" name="Text 10"/>
          <p:cNvSpPr/>
          <p:nvPr/>
        </p:nvSpPr>
        <p:spPr>
          <a:xfrm>
            <a:off x="1325880" y="3977640"/>
            <a:ext cx="6858000" cy="320040"/>
          </a:xfrm>
          <a:prstGeom prst="rect">
            <a:avLst/>
          </a:prstGeom>
          <a:noFill/>
          <a:ln/>
        </p:spPr>
        <p:txBody>
          <a:bodyPr wrap="square" lIns="0" tIns="0" rIns="0" bIns="0" rtlCol="0" anchor="ctr"/>
          <a:lstStyle/>
          <a:p>
            <a:pPr marL="0" indent="0">
              <a:buNone/>
            </a:pPr>
            <a:r>
              <a:rPr lang="en-US" sz="1200" dirty="0">
                <a:solidFill>
                  <a:srgbClr val="D6EAED"/>
                </a:solidFill>
                <a:latin typeface="Calibri" pitchFamily="34" charset="0"/>
                <a:ea typeface="Calibri" pitchFamily="34" charset="-122"/>
                <a:cs typeface="Calibri" pitchFamily="34" charset="-120"/>
              </a:rPr>
              <a:t>Founder, Enlightened Minds LLC</a:t>
            </a:r>
            <a:endParaRPr lang="en-US" sz="1200" dirty="0"/>
          </a:p>
        </p:txBody>
      </p:sp>
      <p:pic>
        <p:nvPicPr>
          <p:cNvPr id="20" name="Image 7" descr="preencoded.png"/>
          <p:cNvPicPr>
            <a:picLocks noChangeAspect="1"/>
          </p:cNvPicPr>
          <p:nvPr/>
        </p:nvPicPr>
        <p:blipFill>
          <a:blip r:embed="rId9"/>
          <a:stretch>
            <a:fillRect/>
          </a:stretch>
        </p:blipFill>
        <p:spPr>
          <a:xfrm>
            <a:off x="274320" y="4572000"/>
            <a:ext cx="457200" cy="365760"/>
          </a:xfrm>
          <a:prstGeom prst="rect">
            <a:avLst/>
          </a:prstGeom>
        </p:spPr>
      </p:pic>
      <p:sp>
        <p:nvSpPr>
          <p:cNvPr id="21" name="Text 11"/>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8AB4B9"/>
                </a:solidFill>
                <a:latin typeface="Trebuchet MS" pitchFamily="34" charset="0"/>
                <a:ea typeface="Trebuchet MS" pitchFamily="34" charset="-122"/>
                <a:cs typeface="Trebuchet MS" pitchFamily="34" charset="-120"/>
              </a:rPr>
              <a:t>ENLIGHTENED MINDS</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D2B33"/>
        </a:solidFill>
        <a:effectLst/>
      </p:bgPr>
    </p:bg>
    <p:spTree>
      <p:nvGrpSpPr>
        <p:cNvPr id="1" name=""/>
        <p:cNvGrpSpPr/>
        <p:nvPr/>
      </p:nvGrpSpPr>
      <p:grpSpPr>
        <a:xfrm>
          <a:off x="0" y="0"/>
          <a:ext cx="0" cy="0"/>
          <a:chOff x="0" y="0"/>
          <a:chExt cx="0" cy="0"/>
        </a:xfrm>
      </p:grpSpPr>
      <p:sp>
        <p:nvSpPr>
          <p:cNvPr id="2" name="Text 0"/>
          <p:cNvSpPr/>
          <p:nvPr/>
        </p:nvSpPr>
        <p:spPr>
          <a:xfrm>
            <a:off x="640080" y="320040"/>
            <a:ext cx="7863840" cy="59436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Key Takeaways</a:t>
            </a:r>
            <a:endParaRPr lang="en-US" sz="3200" dirty="0"/>
          </a:p>
        </p:txBody>
      </p:sp>
      <p:sp>
        <p:nvSpPr>
          <p:cNvPr id="3" name="Shape 1"/>
          <p:cNvSpPr/>
          <p:nvPr/>
        </p:nvSpPr>
        <p:spPr>
          <a:xfrm>
            <a:off x="640080" y="1005840"/>
            <a:ext cx="7863840" cy="438912"/>
          </a:xfrm>
          <a:prstGeom prst="rect">
            <a:avLst/>
          </a:prstGeom>
          <a:solidFill>
            <a:srgbClr val="FFFFFF">
              <a:alpha val="5000"/>
            </a:srgbClr>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914400" y="1069848"/>
            <a:ext cx="274320" cy="274320"/>
          </a:xfrm>
          <a:prstGeom prst="rect">
            <a:avLst/>
          </a:prstGeom>
        </p:spPr>
      </p:pic>
      <p:sp>
        <p:nvSpPr>
          <p:cNvPr id="5" name="Text 2"/>
          <p:cNvSpPr/>
          <p:nvPr/>
        </p:nvSpPr>
        <p:spPr>
          <a:xfrm>
            <a:off x="1417320" y="1024128"/>
            <a:ext cx="6858000" cy="384048"/>
          </a:xfrm>
          <a:prstGeom prst="rect">
            <a:avLst/>
          </a:prstGeom>
          <a:noFill/>
          <a:ln/>
        </p:spPr>
        <p:txBody>
          <a:bodyPr wrap="square" lIns="0" tIns="0" rIns="0" bIns="0" rtlCol="0" anchor="ctr"/>
          <a:lstStyle/>
          <a:p>
            <a:pPr marL="0" indent="0">
              <a:buNone/>
            </a:pPr>
            <a:r>
              <a:rPr lang="en-US" sz="1150" dirty="0">
                <a:solidFill>
                  <a:srgbClr val="D6EAED"/>
                </a:solidFill>
                <a:latin typeface="Calibri" pitchFamily="34" charset="0"/>
                <a:ea typeface="Calibri" pitchFamily="34" charset="-122"/>
                <a:cs typeface="Calibri" pitchFamily="34" charset="-120"/>
              </a:rPr>
              <a:t>It costs more to leave people homeless than to house them. The economics are clear.</a:t>
            </a:r>
            <a:endParaRPr lang="en-US" sz="1150" dirty="0"/>
          </a:p>
        </p:txBody>
      </p:sp>
      <p:sp>
        <p:nvSpPr>
          <p:cNvPr id="6" name="Shape 3"/>
          <p:cNvSpPr/>
          <p:nvPr/>
        </p:nvSpPr>
        <p:spPr>
          <a:xfrm>
            <a:off x="640080" y="1554480"/>
            <a:ext cx="7863840" cy="438912"/>
          </a:xfrm>
          <a:prstGeom prst="rect">
            <a:avLst/>
          </a:prstGeom>
          <a:solidFill>
            <a:srgbClr val="FFFFFF">
              <a:alpha val="5000"/>
            </a:srgbClr>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914400" y="1618488"/>
            <a:ext cx="274320" cy="274320"/>
          </a:xfrm>
          <a:prstGeom prst="rect">
            <a:avLst/>
          </a:prstGeom>
        </p:spPr>
      </p:pic>
      <p:sp>
        <p:nvSpPr>
          <p:cNvPr id="8" name="Text 4"/>
          <p:cNvSpPr/>
          <p:nvPr/>
        </p:nvSpPr>
        <p:spPr>
          <a:xfrm>
            <a:off x="1417320" y="1572768"/>
            <a:ext cx="6858000" cy="384048"/>
          </a:xfrm>
          <a:prstGeom prst="rect">
            <a:avLst/>
          </a:prstGeom>
          <a:noFill/>
          <a:ln/>
        </p:spPr>
        <p:txBody>
          <a:bodyPr wrap="square" lIns="0" tIns="0" rIns="0" bIns="0" rtlCol="0" anchor="ctr"/>
          <a:lstStyle/>
          <a:p>
            <a:pPr marL="0" indent="0">
              <a:buNone/>
            </a:pPr>
            <a:r>
              <a:rPr lang="en-US" sz="1150" dirty="0">
                <a:solidFill>
                  <a:srgbClr val="D6EAED"/>
                </a:solidFill>
                <a:latin typeface="Calibri" pitchFamily="34" charset="0"/>
                <a:ea typeface="Calibri" pitchFamily="34" charset="-122"/>
                <a:cs typeface="Calibri" pitchFamily="34" charset="-120"/>
              </a:rPr>
              <a:t>Deservedness-driven policy produces over-investment in eligibility and under-investment in solutions.</a:t>
            </a:r>
            <a:endParaRPr lang="en-US" sz="1150" dirty="0"/>
          </a:p>
        </p:txBody>
      </p:sp>
      <p:sp>
        <p:nvSpPr>
          <p:cNvPr id="9" name="Shape 5"/>
          <p:cNvSpPr/>
          <p:nvPr/>
        </p:nvSpPr>
        <p:spPr>
          <a:xfrm>
            <a:off x="640080" y="2103120"/>
            <a:ext cx="7863840" cy="438912"/>
          </a:xfrm>
          <a:prstGeom prst="rect">
            <a:avLst/>
          </a:prstGeom>
          <a:solidFill>
            <a:srgbClr val="FFFFFF">
              <a:alpha val="5000"/>
            </a:srgbClr>
          </a:solidFill>
          <a:ln/>
        </p:spPr>
        <p:txBody>
          <a:bodyPr/>
          <a:lstStyle/>
          <a:p>
            <a:endParaRPr lang="en-US"/>
          </a:p>
        </p:txBody>
      </p:sp>
      <p:pic>
        <p:nvPicPr>
          <p:cNvPr id="10" name="Image 2" descr="preencoded.png"/>
          <p:cNvPicPr>
            <a:picLocks noChangeAspect="1"/>
          </p:cNvPicPr>
          <p:nvPr/>
        </p:nvPicPr>
        <p:blipFill>
          <a:blip r:embed="rId5"/>
          <a:stretch>
            <a:fillRect/>
          </a:stretch>
        </p:blipFill>
        <p:spPr>
          <a:xfrm>
            <a:off x="914400" y="2167128"/>
            <a:ext cx="274320" cy="274320"/>
          </a:xfrm>
          <a:prstGeom prst="rect">
            <a:avLst/>
          </a:prstGeom>
        </p:spPr>
      </p:pic>
      <p:sp>
        <p:nvSpPr>
          <p:cNvPr id="11" name="Text 6"/>
          <p:cNvSpPr/>
          <p:nvPr/>
        </p:nvSpPr>
        <p:spPr>
          <a:xfrm>
            <a:off x="1417320" y="2121408"/>
            <a:ext cx="6858000" cy="384048"/>
          </a:xfrm>
          <a:prstGeom prst="rect">
            <a:avLst/>
          </a:prstGeom>
          <a:noFill/>
          <a:ln/>
        </p:spPr>
        <p:txBody>
          <a:bodyPr wrap="square" lIns="0" tIns="0" rIns="0" bIns="0" rtlCol="0" anchor="ctr"/>
          <a:lstStyle/>
          <a:p>
            <a:pPr marL="0" indent="0">
              <a:buNone/>
            </a:pPr>
            <a:r>
              <a:rPr lang="en-US" sz="1150" dirty="0">
                <a:solidFill>
                  <a:srgbClr val="D6EAED"/>
                </a:solidFill>
                <a:latin typeface="Calibri" pitchFamily="34" charset="0"/>
                <a:ea typeface="Calibri" pitchFamily="34" charset="-122"/>
                <a:cs typeface="Calibri" pitchFamily="34" charset="-120"/>
              </a:rPr>
              <a:t>Three tiers of need require tailored responses — one-size-fits-all solutions will look like failures.</a:t>
            </a:r>
            <a:endParaRPr lang="en-US" sz="1150" dirty="0"/>
          </a:p>
        </p:txBody>
      </p:sp>
      <p:sp>
        <p:nvSpPr>
          <p:cNvPr id="12" name="Shape 7"/>
          <p:cNvSpPr/>
          <p:nvPr/>
        </p:nvSpPr>
        <p:spPr>
          <a:xfrm>
            <a:off x="640080" y="2651760"/>
            <a:ext cx="7863840" cy="438912"/>
          </a:xfrm>
          <a:prstGeom prst="rect">
            <a:avLst/>
          </a:prstGeom>
          <a:solidFill>
            <a:srgbClr val="FFFFFF">
              <a:alpha val="5000"/>
            </a:srgbClr>
          </a:solidFill>
          <a:ln/>
        </p:spPr>
        <p:txBody>
          <a:bodyPr/>
          <a:lstStyle/>
          <a:p>
            <a:endParaRPr lang="en-US"/>
          </a:p>
        </p:txBody>
      </p:sp>
      <p:pic>
        <p:nvPicPr>
          <p:cNvPr id="13" name="Image 3" descr="preencoded.png"/>
          <p:cNvPicPr>
            <a:picLocks noChangeAspect="1"/>
          </p:cNvPicPr>
          <p:nvPr/>
        </p:nvPicPr>
        <p:blipFill>
          <a:blip r:embed="rId6"/>
          <a:stretch>
            <a:fillRect/>
          </a:stretch>
        </p:blipFill>
        <p:spPr>
          <a:xfrm>
            <a:off x="914400" y="2715768"/>
            <a:ext cx="274320" cy="274320"/>
          </a:xfrm>
          <a:prstGeom prst="rect">
            <a:avLst/>
          </a:prstGeom>
        </p:spPr>
      </p:pic>
      <p:sp>
        <p:nvSpPr>
          <p:cNvPr id="14" name="Text 8"/>
          <p:cNvSpPr/>
          <p:nvPr/>
        </p:nvSpPr>
        <p:spPr>
          <a:xfrm>
            <a:off x="1417320" y="2670048"/>
            <a:ext cx="6858000" cy="384048"/>
          </a:xfrm>
          <a:prstGeom prst="rect">
            <a:avLst/>
          </a:prstGeom>
          <a:noFill/>
          <a:ln/>
        </p:spPr>
        <p:txBody>
          <a:bodyPr wrap="square" lIns="0" tIns="0" rIns="0" bIns="0" rtlCol="0" anchor="ctr"/>
          <a:lstStyle/>
          <a:p>
            <a:pPr marL="0" indent="0">
              <a:buNone/>
            </a:pPr>
            <a:r>
              <a:rPr lang="en-US" sz="1150" dirty="0">
                <a:solidFill>
                  <a:srgbClr val="D6EAED"/>
                </a:solidFill>
                <a:latin typeface="Calibri" pitchFamily="34" charset="0"/>
                <a:ea typeface="Calibri" pitchFamily="34" charset="-122"/>
                <a:cs typeface="Calibri" pitchFamily="34" charset="-120"/>
              </a:rPr>
              <a:t>You cannot expect stable behavior from someone locked in chronic survival-mode stress.</a:t>
            </a:r>
            <a:endParaRPr lang="en-US" sz="1150" dirty="0"/>
          </a:p>
        </p:txBody>
      </p:sp>
      <p:sp>
        <p:nvSpPr>
          <p:cNvPr id="15" name="Shape 9"/>
          <p:cNvSpPr/>
          <p:nvPr/>
        </p:nvSpPr>
        <p:spPr>
          <a:xfrm>
            <a:off x="640080" y="3200400"/>
            <a:ext cx="7863840" cy="438912"/>
          </a:xfrm>
          <a:prstGeom prst="rect">
            <a:avLst/>
          </a:prstGeom>
          <a:solidFill>
            <a:srgbClr val="FFFFFF">
              <a:alpha val="5000"/>
            </a:srgbClr>
          </a:solidFill>
          <a:ln/>
        </p:spPr>
        <p:txBody>
          <a:bodyPr/>
          <a:lstStyle/>
          <a:p>
            <a:endParaRPr lang="en-US"/>
          </a:p>
        </p:txBody>
      </p:sp>
      <p:pic>
        <p:nvPicPr>
          <p:cNvPr id="16" name="Image 4" descr="preencoded.png"/>
          <p:cNvPicPr>
            <a:picLocks noChangeAspect="1"/>
          </p:cNvPicPr>
          <p:nvPr/>
        </p:nvPicPr>
        <p:blipFill>
          <a:blip r:embed="rId7"/>
          <a:stretch>
            <a:fillRect/>
          </a:stretch>
        </p:blipFill>
        <p:spPr>
          <a:xfrm>
            <a:off x="914400" y="3264408"/>
            <a:ext cx="274320" cy="274320"/>
          </a:xfrm>
          <a:prstGeom prst="rect">
            <a:avLst/>
          </a:prstGeom>
        </p:spPr>
      </p:pic>
      <p:sp>
        <p:nvSpPr>
          <p:cNvPr id="17" name="Text 10"/>
          <p:cNvSpPr/>
          <p:nvPr/>
        </p:nvSpPr>
        <p:spPr>
          <a:xfrm>
            <a:off x="1417320" y="3218688"/>
            <a:ext cx="6858000" cy="384048"/>
          </a:xfrm>
          <a:prstGeom prst="rect">
            <a:avLst/>
          </a:prstGeom>
          <a:noFill/>
          <a:ln/>
        </p:spPr>
        <p:txBody>
          <a:bodyPr wrap="square" lIns="0" tIns="0" rIns="0" bIns="0" rtlCol="0" anchor="ctr"/>
          <a:lstStyle/>
          <a:p>
            <a:pPr marL="0" indent="0">
              <a:buNone/>
            </a:pPr>
            <a:r>
              <a:rPr lang="en-US" sz="1150" dirty="0">
                <a:solidFill>
                  <a:srgbClr val="D6EAED"/>
                </a:solidFill>
                <a:latin typeface="Calibri" pitchFamily="34" charset="0"/>
                <a:ea typeface="Calibri" pitchFamily="34" charset="-122"/>
                <a:cs typeface="Calibri" pitchFamily="34" charset="-120"/>
              </a:rPr>
              <a:t>Housing First works: provide stability, then layer in services. Not the other way around.</a:t>
            </a:r>
            <a:endParaRPr lang="en-US" sz="1150" dirty="0"/>
          </a:p>
        </p:txBody>
      </p:sp>
      <p:sp>
        <p:nvSpPr>
          <p:cNvPr id="18" name="Shape 11"/>
          <p:cNvSpPr/>
          <p:nvPr/>
        </p:nvSpPr>
        <p:spPr>
          <a:xfrm>
            <a:off x="640080" y="3749040"/>
            <a:ext cx="7863840" cy="438912"/>
          </a:xfrm>
          <a:prstGeom prst="rect">
            <a:avLst/>
          </a:prstGeom>
          <a:solidFill>
            <a:srgbClr val="FFFFFF">
              <a:alpha val="5000"/>
            </a:srgbClr>
          </a:solidFill>
          <a:ln/>
        </p:spPr>
        <p:txBody>
          <a:bodyPr/>
          <a:lstStyle/>
          <a:p>
            <a:endParaRPr lang="en-US"/>
          </a:p>
        </p:txBody>
      </p:sp>
      <p:pic>
        <p:nvPicPr>
          <p:cNvPr id="19" name="Image 5" descr="preencoded.png"/>
          <p:cNvPicPr>
            <a:picLocks noChangeAspect="1"/>
          </p:cNvPicPr>
          <p:nvPr/>
        </p:nvPicPr>
        <p:blipFill>
          <a:blip r:embed="rId8"/>
          <a:stretch>
            <a:fillRect/>
          </a:stretch>
        </p:blipFill>
        <p:spPr>
          <a:xfrm>
            <a:off x="914400" y="3813048"/>
            <a:ext cx="274320" cy="274320"/>
          </a:xfrm>
          <a:prstGeom prst="rect">
            <a:avLst/>
          </a:prstGeom>
        </p:spPr>
      </p:pic>
      <p:sp>
        <p:nvSpPr>
          <p:cNvPr id="20" name="Text 12"/>
          <p:cNvSpPr/>
          <p:nvPr/>
        </p:nvSpPr>
        <p:spPr>
          <a:xfrm>
            <a:off x="1417320" y="3767328"/>
            <a:ext cx="6858000" cy="384048"/>
          </a:xfrm>
          <a:prstGeom prst="rect">
            <a:avLst/>
          </a:prstGeom>
          <a:noFill/>
          <a:ln/>
        </p:spPr>
        <p:txBody>
          <a:bodyPr wrap="square" lIns="0" tIns="0" rIns="0" bIns="0" rtlCol="0" anchor="ctr"/>
          <a:lstStyle/>
          <a:p>
            <a:pPr marL="0" indent="0">
              <a:buNone/>
            </a:pPr>
            <a:r>
              <a:rPr lang="en-US" sz="1150" dirty="0">
                <a:solidFill>
                  <a:srgbClr val="D6EAED"/>
                </a:solidFill>
                <a:latin typeface="Calibri" pitchFamily="34" charset="0"/>
                <a:ea typeface="Calibri" pitchFamily="34" charset="-122"/>
                <a:cs typeface="Calibri" pitchFamily="34" charset="-120"/>
              </a:rPr>
              <a:t>When communities decide a population deserves help, massive progress follows.</a:t>
            </a:r>
            <a:endParaRPr lang="en-US" sz="1150" dirty="0"/>
          </a:p>
        </p:txBody>
      </p:sp>
      <p:sp>
        <p:nvSpPr>
          <p:cNvPr id="21" name="Shape 13"/>
          <p:cNvSpPr/>
          <p:nvPr/>
        </p:nvSpPr>
        <p:spPr>
          <a:xfrm>
            <a:off x="640080" y="4297680"/>
            <a:ext cx="7863840" cy="438912"/>
          </a:xfrm>
          <a:prstGeom prst="rect">
            <a:avLst/>
          </a:prstGeom>
          <a:solidFill>
            <a:srgbClr val="FFFFFF">
              <a:alpha val="5000"/>
            </a:srgbClr>
          </a:solidFill>
          <a:ln/>
        </p:spPr>
        <p:txBody>
          <a:bodyPr/>
          <a:lstStyle/>
          <a:p>
            <a:endParaRPr lang="en-US"/>
          </a:p>
        </p:txBody>
      </p:sp>
      <p:pic>
        <p:nvPicPr>
          <p:cNvPr id="22" name="Image 6" descr="preencoded.png"/>
          <p:cNvPicPr>
            <a:picLocks noChangeAspect="1"/>
          </p:cNvPicPr>
          <p:nvPr/>
        </p:nvPicPr>
        <p:blipFill>
          <a:blip r:embed="rId9"/>
          <a:stretch>
            <a:fillRect/>
          </a:stretch>
        </p:blipFill>
        <p:spPr>
          <a:xfrm>
            <a:off x="914400" y="4361688"/>
            <a:ext cx="274320" cy="274320"/>
          </a:xfrm>
          <a:prstGeom prst="rect">
            <a:avLst/>
          </a:prstGeom>
        </p:spPr>
      </p:pic>
      <p:sp>
        <p:nvSpPr>
          <p:cNvPr id="23" name="Text 14"/>
          <p:cNvSpPr/>
          <p:nvPr/>
        </p:nvSpPr>
        <p:spPr>
          <a:xfrm>
            <a:off x="1417320" y="4315968"/>
            <a:ext cx="6858000" cy="384048"/>
          </a:xfrm>
          <a:prstGeom prst="rect">
            <a:avLst/>
          </a:prstGeom>
          <a:noFill/>
          <a:ln/>
        </p:spPr>
        <p:txBody>
          <a:bodyPr wrap="square" lIns="0" tIns="0" rIns="0" bIns="0" rtlCol="0" anchor="ctr"/>
          <a:lstStyle/>
          <a:p>
            <a:pPr marL="0" indent="0">
              <a:buNone/>
            </a:pPr>
            <a:r>
              <a:rPr lang="en-US" sz="1150" dirty="0">
                <a:solidFill>
                  <a:srgbClr val="D6EAED"/>
                </a:solidFill>
                <a:latin typeface="Calibri" pitchFamily="34" charset="0"/>
                <a:ea typeface="Calibri" pitchFamily="34" charset="-122"/>
                <a:cs typeface="Calibri" pitchFamily="34" charset="-120"/>
              </a:rPr>
              <a:t>Both intervention (now) and prevention (for the future) are needed — it's yes/and, not either/or.</a:t>
            </a:r>
            <a:endParaRPr lang="en-US" sz="1150" dirty="0"/>
          </a:p>
        </p:txBody>
      </p:sp>
      <p:pic>
        <p:nvPicPr>
          <p:cNvPr id="24" name="Image 7" descr="preencoded.png"/>
          <p:cNvPicPr>
            <a:picLocks noChangeAspect="1"/>
          </p:cNvPicPr>
          <p:nvPr/>
        </p:nvPicPr>
        <p:blipFill>
          <a:blip r:embed="rId10"/>
          <a:stretch>
            <a:fillRect/>
          </a:stretch>
        </p:blipFill>
        <p:spPr>
          <a:xfrm>
            <a:off x="274320" y="4572000"/>
            <a:ext cx="457200" cy="365760"/>
          </a:xfrm>
          <a:prstGeom prst="rect">
            <a:avLst/>
          </a:prstGeom>
        </p:spPr>
      </p:pic>
      <p:sp>
        <p:nvSpPr>
          <p:cNvPr id="25" name="Text 15"/>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8AB4B9"/>
                </a:solidFill>
                <a:latin typeface="Trebuchet MS" pitchFamily="34" charset="0"/>
                <a:ea typeface="Trebuchet MS" pitchFamily="34" charset="-122"/>
                <a:cs typeface="Trebuchet MS" pitchFamily="34" charset="-120"/>
              </a:rPr>
              <a:t>ENLIGHTENED MINDS</a:t>
            </a:r>
            <a:endParaRPr lang="en-US" sz="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D2B33"/>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E904D">
              <a:alpha val="8000"/>
            </a:srgbClr>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1371600" y="914400"/>
            <a:ext cx="6400800" cy="1179576"/>
          </a:xfrm>
          <a:prstGeom prst="rect">
            <a:avLst/>
          </a:prstGeom>
        </p:spPr>
      </p:pic>
      <p:sp>
        <p:nvSpPr>
          <p:cNvPr id="4" name="Text 1"/>
          <p:cNvSpPr/>
          <p:nvPr/>
        </p:nvSpPr>
        <p:spPr>
          <a:xfrm>
            <a:off x="914400" y="2377440"/>
            <a:ext cx="7315200" cy="640080"/>
          </a:xfrm>
          <a:prstGeom prst="rect">
            <a:avLst/>
          </a:prstGeom>
          <a:noFill/>
          <a:ln/>
        </p:spPr>
        <p:txBody>
          <a:bodyPr wrap="square" lIns="0" tIns="0" rIns="0" bIns="0" rtlCol="0" anchor="ctr"/>
          <a:lstStyle/>
          <a:p>
            <a:pPr marL="0" indent="0" algn="ctr">
              <a:buNone/>
            </a:pPr>
            <a:r>
              <a:rPr lang="en-US" sz="3600" b="1" dirty="0">
                <a:solidFill>
                  <a:srgbClr val="FFFFFF"/>
                </a:solidFill>
                <a:latin typeface="Trebuchet MS" pitchFamily="34" charset="0"/>
                <a:ea typeface="Trebuchet MS" pitchFamily="34" charset="-122"/>
                <a:cs typeface="Trebuchet MS" pitchFamily="34" charset="-120"/>
              </a:rPr>
              <a:t>Thank You</a:t>
            </a:r>
            <a:endParaRPr lang="en-US" sz="3600" dirty="0"/>
          </a:p>
        </p:txBody>
      </p:sp>
      <p:sp>
        <p:nvSpPr>
          <p:cNvPr id="5" name="Text 2"/>
          <p:cNvSpPr/>
          <p:nvPr/>
        </p:nvSpPr>
        <p:spPr>
          <a:xfrm>
            <a:off x="914400" y="3017520"/>
            <a:ext cx="7315200" cy="365760"/>
          </a:xfrm>
          <a:prstGeom prst="rect">
            <a:avLst/>
          </a:prstGeom>
          <a:noFill/>
          <a:ln/>
        </p:spPr>
        <p:txBody>
          <a:bodyPr wrap="square" lIns="0" tIns="0" rIns="0" bIns="0" rtlCol="0" anchor="ctr"/>
          <a:lstStyle/>
          <a:p>
            <a:pPr marL="0" indent="0" algn="ctr">
              <a:buNone/>
            </a:pPr>
            <a:r>
              <a:rPr lang="en-US" sz="1400" i="1" dirty="0">
                <a:solidFill>
                  <a:srgbClr val="8AB4B9"/>
                </a:solidFill>
                <a:latin typeface="Calibri Light" pitchFamily="34" charset="0"/>
                <a:ea typeface="Calibri Light" pitchFamily="34" charset="-122"/>
                <a:cs typeface="Calibri Light" pitchFamily="34" charset="-120"/>
              </a:rPr>
              <a:t>Questions, reflections, and discussion welcome.</a:t>
            </a:r>
            <a:endParaRPr lang="en-US" sz="1400" dirty="0"/>
          </a:p>
        </p:txBody>
      </p:sp>
      <p:sp>
        <p:nvSpPr>
          <p:cNvPr id="6" name="Shape 3"/>
          <p:cNvSpPr/>
          <p:nvPr/>
        </p:nvSpPr>
        <p:spPr>
          <a:xfrm>
            <a:off x="3200400" y="3520440"/>
            <a:ext cx="2743200" cy="0"/>
          </a:xfrm>
          <a:prstGeom prst="line">
            <a:avLst/>
          </a:prstGeom>
          <a:noFill/>
          <a:ln w="19050">
            <a:solidFill>
              <a:srgbClr val="00C2CB">
                <a:alpha val="50000"/>
              </a:srgbClr>
            </a:solidFill>
            <a:prstDash val="solid"/>
          </a:ln>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D4EBEE"/>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3000" b="1" dirty="0">
                <a:solidFill>
                  <a:srgbClr val="295E6A"/>
                </a:solidFill>
                <a:latin typeface="Trebuchet MS" pitchFamily="34" charset="0"/>
                <a:ea typeface="Trebuchet MS" pitchFamily="34" charset="-122"/>
                <a:cs typeface="Trebuchet MS" pitchFamily="34" charset="-120"/>
              </a:rPr>
              <a:t>Beginning with the End in Mind</a:t>
            </a:r>
            <a:endParaRPr lang="en-US" sz="3000" dirty="0"/>
          </a:p>
        </p:txBody>
      </p:sp>
      <p:sp>
        <p:nvSpPr>
          <p:cNvPr id="3" name="Shape 1"/>
          <p:cNvSpPr/>
          <p:nvPr/>
        </p:nvSpPr>
        <p:spPr>
          <a:xfrm>
            <a:off x="640080" y="1188720"/>
            <a:ext cx="3749040" cy="109728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4" name="Shape 2"/>
          <p:cNvSpPr/>
          <p:nvPr/>
        </p:nvSpPr>
        <p:spPr>
          <a:xfrm>
            <a:off x="640080" y="1188720"/>
            <a:ext cx="3749040" cy="45720"/>
          </a:xfrm>
          <a:prstGeom prst="rect">
            <a:avLst/>
          </a:prstGeom>
          <a:solidFill>
            <a:srgbClr val="EF4444"/>
          </a:solidFill>
          <a:ln/>
        </p:spPr>
        <p:txBody>
          <a:bodyPr/>
          <a:lstStyle/>
          <a:p>
            <a:endParaRPr lang="en-US"/>
          </a:p>
        </p:txBody>
      </p:sp>
      <p:sp>
        <p:nvSpPr>
          <p:cNvPr id="5" name="Text 3"/>
          <p:cNvSpPr/>
          <p:nvPr/>
        </p:nvSpPr>
        <p:spPr>
          <a:xfrm>
            <a:off x="822960" y="1325880"/>
            <a:ext cx="3383280" cy="822960"/>
          </a:xfrm>
          <a:prstGeom prst="rect">
            <a:avLst/>
          </a:prstGeom>
          <a:noFill/>
          <a:ln/>
        </p:spPr>
        <p:txBody>
          <a:bodyPr wrap="square" lIns="0" tIns="0" rIns="0" bIns="0" rtlCol="0" anchor="ctr"/>
          <a:lstStyle/>
          <a:p>
            <a:pPr marL="0" indent="0" algn="ctr">
              <a:lnSpc>
                <a:spcPct val="130000"/>
              </a:lnSpc>
              <a:buNone/>
            </a:pPr>
            <a:r>
              <a:rPr lang="en-US" sz="1500" dirty="0">
                <a:solidFill>
                  <a:srgbClr val="295E6A"/>
                </a:solidFill>
                <a:latin typeface="Trebuchet MS" pitchFamily="34" charset="0"/>
                <a:ea typeface="Trebuchet MS" pitchFamily="34" charset="-122"/>
                <a:cs typeface="Trebuchet MS" pitchFamily="34" charset="-120"/>
              </a:rPr>
              <a:t>What do people experiencing</a:t>
            </a:r>
            <a:endParaRPr lang="en-US" sz="1500" dirty="0"/>
          </a:p>
          <a:p>
            <a:pPr marL="0" indent="0" algn="ctr">
              <a:lnSpc>
                <a:spcPct val="130000"/>
              </a:lnSpc>
              <a:buNone/>
            </a:pPr>
            <a:r>
              <a:rPr lang="en-US" sz="1500" dirty="0">
                <a:solidFill>
                  <a:srgbClr val="295E6A"/>
                </a:solidFill>
                <a:latin typeface="Trebuchet MS" pitchFamily="34" charset="0"/>
                <a:ea typeface="Trebuchet MS" pitchFamily="34" charset="-122"/>
                <a:cs typeface="Trebuchet MS" pitchFamily="34" charset="-120"/>
              </a:rPr>
              <a:t>homelessness DESERVE?</a:t>
            </a:r>
            <a:endParaRPr lang="en-US" sz="1500" dirty="0"/>
          </a:p>
        </p:txBody>
      </p:sp>
      <p:sp>
        <p:nvSpPr>
          <p:cNvPr id="6" name="Text 4"/>
          <p:cNvSpPr/>
          <p:nvPr/>
        </p:nvSpPr>
        <p:spPr>
          <a:xfrm>
            <a:off x="4114800" y="1463040"/>
            <a:ext cx="914400" cy="457200"/>
          </a:xfrm>
          <a:prstGeom prst="rect">
            <a:avLst/>
          </a:prstGeom>
          <a:noFill/>
          <a:ln/>
        </p:spPr>
        <p:txBody>
          <a:bodyPr wrap="square" lIns="0" tIns="0" rIns="0" bIns="0" rtlCol="0" anchor="ctr"/>
          <a:lstStyle/>
          <a:p>
            <a:pPr marL="0" indent="0" algn="ctr">
              <a:buNone/>
            </a:pPr>
            <a:r>
              <a:rPr lang="en-US" sz="1600" i="1" dirty="0">
                <a:solidFill>
                  <a:srgbClr val="5A8A8F"/>
                </a:solidFill>
                <a:latin typeface="Calibri" pitchFamily="34" charset="0"/>
                <a:ea typeface="Calibri" pitchFamily="34" charset="-122"/>
                <a:cs typeface="Calibri" pitchFamily="34" charset="-120"/>
              </a:rPr>
              <a:t>vs.</a:t>
            </a:r>
            <a:endParaRPr lang="en-US" sz="1600" dirty="0"/>
          </a:p>
        </p:txBody>
      </p:sp>
      <p:sp>
        <p:nvSpPr>
          <p:cNvPr id="7" name="Shape 5"/>
          <p:cNvSpPr/>
          <p:nvPr/>
        </p:nvSpPr>
        <p:spPr>
          <a:xfrm>
            <a:off x="4754880" y="1188720"/>
            <a:ext cx="3749040" cy="109728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8" name="Shape 6"/>
          <p:cNvSpPr/>
          <p:nvPr/>
        </p:nvSpPr>
        <p:spPr>
          <a:xfrm>
            <a:off x="4754880" y="1188720"/>
            <a:ext cx="3749040" cy="45720"/>
          </a:xfrm>
          <a:prstGeom prst="rect">
            <a:avLst/>
          </a:prstGeom>
          <a:solidFill>
            <a:srgbClr val="10B981"/>
          </a:solidFill>
          <a:ln/>
        </p:spPr>
        <p:txBody>
          <a:bodyPr/>
          <a:lstStyle/>
          <a:p>
            <a:endParaRPr lang="en-US"/>
          </a:p>
        </p:txBody>
      </p:sp>
      <p:sp>
        <p:nvSpPr>
          <p:cNvPr id="9" name="Text 7"/>
          <p:cNvSpPr/>
          <p:nvPr/>
        </p:nvSpPr>
        <p:spPr>
          <a:xfrm>
            <a:off x="4937760" y="1325880"/>
            <a:ext cx="3383280" cy="822960"/>
          </a:xfrm>
          <a:prstGeom prst="rect">
            <a:avLst/>
          </a:prstGeom>
          <a:noFill/>
          <a:ln/>
        </p:spPr>
        <p:txBody>
          <a:bodyPr wrap="square" lIns="0" tIns="0" rIns="0" bIns="0" rtlCol="0" anchor="ctr"/>
          <a:lstStyle/>
          <a:p>
            <a:pPr marL="0" indent="0" algn="ctr">
              <a:lnSpc>
                <a:spcPct val="130000"/>
              </a:lnSpc>
              <a:buNone/>
            </a:pPr>
            <a:r>
              <a:rPr lang="en-US" sz="1500" dirty="0">
                <a:solidFill>
                  <a:srgbClr val="295E6A"/>
                </a:solidFill>
                <a:latin typeface="Trebuchet MS" pitchFamily="34" charset="0"/>
                <a:ea typeface="Trebuchet MS" pitchFamily="34" charset="-122"/>
                <a:cs typeface="Trebuchet MS" pitchFamily="34" charset="-120"/>
              </a:rPr>
              <a:t>What do people experiencing</a:t>
            </a:r>
            <a:endParaRPr lang="en-US" sz="1500" dirty="0"/>
          </a:p>
          <a:p>
            <a:pPr marL="0" indent="0" algn="ctr">
              <a:lnSpc>
                <a:spcPct val="130000"/>
              </a:lnSpc>
              <a:buNone/>
            </a:pPr>
            <a:r>
              <a:rPr lang="en-US" sz="1500" dirty="0">
                <a:solidFill>
                  <a:srgbClr val="295E6A"/>
                </a:solidFill>
                <a:latin typeface="Trebuchet MS" pitchFamily="34" charset="0"/>
                <a:ea typeface="Trebuchet MS" pitchFamily="34" charset="-122"/>
                <a:cs typeface="Trebuchet MS" pitchFamily="34" charset="-120"/>
              </a:rPr>
              <a:t>homelessness NEED?</a:t>
            </a:r>
            <a:endParaRPr lang="en-US" sz="1500" dirty="0"/>
          </a:p>
        </p:txBody>
      </p:sp>
      <p:sp>
        <p:nvSpPr>
          <p:cNvPr id="10" name="Shape 8"/>
          <p:cNvSpPr/>
          <p:nvPr/>
        </p:nvSpPr>
        <p:spPr>
          <a:xfrm>
            <a:off x="640080" y="2606040"/>
            <a:ext cx="7863840" cy="685800"/>
          </a:xfrm>
          <a:prstGeom prst="rect">
            <a:avLst/>
          </a:prstGeom>
          <a:solidFill>
            <a:srgbClr val="E0F5F7"/>
          </a:solidFill>
          <a:ln w="6350">
            <a:solidFill>
              <a:srgbClr val="00C2CB">
                <a:alpha val="40000"/>
              </a:srgbClr>
            </a:solidFill>
            <a:prstDash val="solid"/>
          </a:ln>
        </p:spPr>
        <p:txBody>
          <a:bodyPr/>
          <a:lstStyle/>
          <a:p>
            <a:endParaRPr lang="en-US"/>
          </a:p>
        </p:txBody>
      </p:sp>
      <p:pic>
        <p:nvPicPr>
          <p:cNvPr id="11" name="Image 0" descr="preencoded.png"/>
          <p:cNvPicPr>
            <a:picLocks noChangeAspect="1"/>
          </p:cNvPicPr>
          <p:nvPr/>
        </p:nvPicPr>
        <p:blipFill>
          <a:blip r:embed="rId3"/>
          <a:stretch>
            <a:fillRect/>
          </a:stretch>
        </p:blipFill>
        <p:spPr>
          <a:xfrm>
            <a:off x="822960" y="2724912"/>
            <a:ext cx="228600" cy="228600"/>
          </a:xfrm>
          <a:prstGeom prst="rect">
            <a:avLst/>
          </a:prstGeom>
        </p:spPr>
      </p:pic>
      <p:sp>
        <p:nvSpPr>
          <p:cNvPr id="12" name="Text 9"/>
          <p:cNvSpPr/>
          <p:nvPr/>
        </p:nvSpPr>
        <p:spPr>
          <a:xfrm>
            <a:off x="1143000" y="2697480"/>
            <a:ext cx="7132320" cy="502920"/>
          </a:xfrm>
          <a:prstGeom prst="rect">
            <a:avLst/>
          </a:prstGeom>
          <a:noFill/>
          <a:ln/>
        </p:spPr>
        <p:txBody>
          <a:bodyPr wrap="square" lIns="0" tIns="0" rIns="0" bIns="0" rtlCol="0" anchor="ctr"/>
          <a:lstStyle/>
          <a:p>
            <a:pPr marL="0" indent="0">
              <a:buNone/>
            </a:pPr>
            <a:r>
              <a:rPr lang="en-US" sz="1300" b="1" i="1" dirty="0">
                <a:solidFill>
                  <a:srgbClr val="00C2CB"/>
                </a:solidFill>
                <a:latin typeface="Calibri" pitchFamily="34" charset="0"/>
                <a:ea typeface="Calibri" pitchFamily="34" charset="-122"/>
                <a:cs typeface="Calibri" pitchFamily="34" charset="-120"/>
              </a:rPr>
              <a:t>"Poverty makes the future a much less relevant place."</a:t>
            </a:r>
            <a:r>
              <a:rPr lang="en-US" sz="1300" dirty="0">
                <a:solidFill>
                  <a:srgbClr val="5A8A8F"/>
                </a:solidFill>
                <a:latin typeface="Calibri" pitchFamily="34" charset="0"/>
                <a:ea typeface="Calibri" pitchFamily="34" charset="-122"/>
                <a:cs typeface="Calibri" pitchFamily="34" charset="-120"/>
              </a:rPr>
              <a:t>  — Robert Sapolsky</a:t>
            </a:r>
            <a:endParaRPr lang="en-US" sz="1300" dirty="0"/>
          </a:p>
        </p:txBody>
      </p:sp>
      <p:pic>
        <p:nvPicPr>
          <p:cNvPr id="13" name="Image 1" descr="preencoded.png"/>
          <p:cNvPicPr>
            <a:picLocks noChangeAspect="1"/>
          </p:cNvPicPr>
          <p:nvPr/>
        </p:nvPicPr>
        <p:blipFill>
          <a:blip r:embed="rId4"/>
          <a:stretch>
            <a:fillRect/>
          </a:stretch>
        </p:blipFill>
        <p:spPr>
          <a:xfrm>
            <a:off x="731520" y="3566160"/>
            <a:ext cx="182880" cy="182880"/>
          </a:xfrm>
          <a:prstGeom prst="rect">
            <a:avLst/>
          </a:prstGeom>
        </p:spPr>
      </p:pic>
      <p:sp>
        <p:nvSpPr>
          <p:cNvPr id="14" name="Text 10"/>
          <p:cNvSpPr/>
          <p:nvPr/>
        </p:nvSpPr>
        <p:spPr>
          <a:xfrm>
            <a:off x="1005840" y="3520440"/>
            <a:ext cx="7498080" cy="347472"/>
          </a:xfrm>
          <a:prstGeom prst="rect">
            <a:avLst/>
          </a:prstGeom>
          <a:noFill/>
          <a:ln/>
        </p:spPr>
        <p:txBody>
          <a:bodyPr wrap="square" lIns="0" tIns="0" rIns="0" bIns="0" rtlCol="0" anchor="ctr"/>
          <a:lstStyle/>
          <a:p>
            <a:pPr marL="0" indent="0">
              <a:buNone/>
            </a:pPr>
            <a:r>
              <a:rPr lang="en-US" sz="1100" dirty="0">
                <a:solidFill>
                  <a:srgbClr val="295E6A"/>
                </a:solidFill>
                <a:latin typeface="Calibri" pitchFamily="34" charset="0"/>
                <a:ea typeface="Calibri" pitchFamily="34" charset="-122"/>
                <a:cs typeface="Calibri" pitchFamily="34" charset="-120"/>
              </a:rPr>
              <a:t>Hopes and dreams are considerations of the future — homelessness robs both.</a:t>
            </a:r>
            <a:endParaRPr lang="en-US" sz="1100" dirty="0"/>
          </a:p>
        </p:txBody>
      </p:sp>
      <p:pic>
        <p:nvPicPr>
          <p:cNvPr id="15" name="Image 2" descr="preencoded.png"/>
          <p:cNvPicPr>
            <a:picLocks noChangeAspect="1"/>
          </p:cNvPicPr>
          <p:nvPr/>
        </p:nvPicPr>
        <p:blipFill>
          <a:blip r:embed="rId4"/>
          <a:stretch>
            <a:fillRect/>
          </a:stretch>
        </p:blipFill>
        <p:spPr>
          <a:xfrm>
            <a:off x="731520" y="3977640"/>
            <a:ext cx="182880" cy="182880"/>
          </a:xfrm>
          <a:prstGeom prst="rect">
            <a:avLst/>
          </a:prstGeom>
        </p:spPr>
      </p:pic>
      <p:sp>
        <p:nvSpPr>
          <p:cNvPr id="16" name="Text 11"/>
          <p:cNvSpPr/>
          <p:nvPr/>
        </p:nvSpPr>
        <p:spPr>
          <a:xfrm>
            <a:off x="1005840" y="3931920"/>
            <a:ext cx="7498080" cy="347472"/>
          </a:xfrm>
          <a:prstGeom prst="rect">
            <a:avLst/>
          </a:prstGeom>
          <a:noFill/>
          <a:ln/>
        </p:spPr>
        <p:txBody>
          <a:bodyPr wrap="square" lIns="0" tIns="0" rIns="0" bIns="0" rtlCol="0" anchor="ctr"/>
          <a:lstStyle/>
          <a:p>
            <a:pPr marL="0" indent="0">
              <a:buNone/>
            </a:pPr>
            <a:r>
              <a:rPr lang="en-US" sz="1100" dirty="0">
                <a:solidFill>
                  <a:srgbClr val="295E6A"/>
                </a:solidFill>
                <a:latin typeface="Calibri" pitchFamily="34" charset="0"/>
                <a:ea typeface="Calibri" pitchFamily="34" charset="-122"/>
                <a:cs typeface="Calibri" pitchFamily="34" charset="-120"/>
              </a:rPr>
              <a:t>There is no capacity to plan when immediate needs aren't met. It would be abnormal to do so.</a:t>
            </a:r>
            <a:endParaRPr lang="en-US" sz="1100" dirty="0"/>
          </a:p>
        </p:txBody>
      </p:sp>
      <p:pic>
        <p:nvPicPr>
          <p:cNvPr id="17" name="Image 3" descr="preencoded.png"/>
          <p:cNvPicPr>
            <a:picLocks noChangeAspect="1"/>
          </p:cNvPicPr>
          <p:nvPr/>
        </p:nvPicPr>
        <p:blipFill>
          <a:blip r:embed="rId4"/>
          <a:stretch>
            <a:fillRect/>
          </a:stretch>
        </p:blipFill>
        <p:spPr>
          <a:xfrm>
            <a:off x="731520" y="4389120"/>
            <a:ext cx="182880" cy="182880"/>
          </a:xfrm>
          <a:prstGeom prst="rect">
            <a:avLst/>
          </a:prstGeom>
        </p:spPr>
      </p:pic>
      <p:sp>
        <p:nvSpPr>
          <p:cNvPr id="18" name="Text 12"/>
          <p:cNvSpPr/>
          <p:nvPr/>
        </p:nvSpPr>
        <p:spPr>
          <a:xfrm>
            <a:off x="1005840" y="4343400"/>
            <a:ext cx="7498080" cy="347472"/>
          </a:xfrm>
          <a:prstGeom prst="rect">
            <a:avLst/>
          </a:prstGeom>
          <a:noFill/>
          <a:ln/>
        </p:spPr>
        <p:txBody>
          <a:bodyPr wrap="square" lIns="0" tIns="0" rIns="0" bIns="0" rtlCol="0" anchor="ctr"/>
          <a:lstStyle/>
          <a:p>
            <a:pPr marL="0" indent="0">
              <a:buNone/>
            </a:pPr>
            <a:r>
              <a:rPr lang="en-US" sz="1100" dirty="0">
                <a:solidFill>
                  <a:srgbClr val="295E6A"/>
                </a:solidFill>
                <a:latin typeface="Calibri" pitchFamily="34" charset="0"/>
                <a:ea typeface="Calibri" pitchFamily="34" charset="-122"/>
                <a:cs typeface="Calibri" pitchFamily="34" charset="-120"/>
              </a:rPr>
              <a:t>Planning and self-reflection are a luxury afforded to those who have time for something other than survival.</a:t>
            </a:r>
            <a:endParaRPr lang="en-US" sz="1100" dirty="0"/>
          </a:p>
        </p:txBody>
      </p:sp>
      <p:pic>
        <p:nvPicPr>
          <p:cNvPr id="19" name="Image 4" descr="preencoded.png"/>
          <p:cNvPicPr>
            <a:picLocks noChangeAspect="1"/>
          </p:cNvPicPr>
          <p:nvPr/>
        </p:nvPicPr>
        <p:blipFill>
          <a:blip r:embed="rId5"/>
          <a:stretch>
            <a:fillRect/>
          </a:stretch>
        </p:blipFill>
        <p:spPr>
          <a:xfrm>
            <a:off x="228600" y="4654296"/>
            <a:ext cx="457200" cy="365760"/>
          </a:xfrm>
          <a:prstGeom prst="rect">
            <a:avLst/>
          </a:prstGeom>
        </p:spPr>
      </p:pic>
      <p:sp>
        <p:nvSpPr>
          <p:cNvPr id="20" name="Text 13"/>
          <p:cNvSpPr/>
          <p:nvPr/>
        </p:nvSpPr>
        <p:spPr>
          <a:xfrm>
            <a:off x="731520" y="4690872"/>
            <a:ext cx="2286000" cy="292608"/>
          </a:xfrm>
          <a:prstGeom prst="rect">
            <a:avLst/>
          </a:prstGeom>
          <a:noFill/>
          <a:ln/>
        </p:spPr>
        <p:txBody>
          <a:bodyPr wrap="square" lIns="0" tIns="0" rIns="0" bIns="0" rtlCol="0" anchor="ctr"/>
          <a:lstStyle/>
          <a:p>
            <a:pPr marL="0" indent="0">
              <a:buNone/>
            </a:pPr>
            <a:r>
              <a:rPr lang="en-US" sz="800" b="1" kern="0" spc="300" dirty="0">
                <a:solidFill>
                  <a:srgbClr val="295E6A"/>
                </a:solidFill>
                <a:latin typeface="Trebuchet MS" pitchFamily="34" charset="0"/>
                <a:ea typeface="Trebuchet MS" pitchFamily="34" charset="-122"/>
                <a:cs typeface="Trebuchet MS" pitchFamily="34" charset="-120"/>
              </a:rPr>
              <a:t>ENLIGHTENED MINDS</a:t>
            </a:r>
            <a:endParaRPr lang="en-US" sz="800" dirty="0"/>
          </a:p>
        </p:txBody>
      </p:sp>
      <p:sp>
        <p:nvSpPr>
          <p:cNvPr id="21" name="Text 14"/>
          <p:cNvSpPr/>
          <p:nvPr/>
        </p:nvSpPr>
        <p:spPr>
          <a:xfrm>
            <a:off x="8046720" y="4617720"/>
            <a:ext cx="731520" cy="292608"/>
          </a:xfrm>
          <a:prstGeom prst="rect">
            <a:avLst/>
          </a:prstGeom>
          <a:noFill/>
          <a:ln/>
        </p:spPr>
        <p:txBody>
          <a:bodyPr wrap="square" lIns="0" tIns="0" rIns="0" bIns="0" rtlCol="0" anchor="ctr"/>
          <a:lstStyle/>
          <a:p>
            <a:pPr marL="0" indent="0" algn="r">
              <a:buNone/>
            </a:pPr>
            <a:r>
              <a:rPr lang="en-US" sz="900" dirty="0">
                <a:solidFill>
                  <a:srgbClr val="5A8A8F"/>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D4EBEE"/>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lIns="0" tIns="0" rIns="0" bIns="0" rtlCol="0" anchor="ctr"/>
          <a:lstStyle/>
          <a:p>
            <a:pPr marL="0" indent="0">
              <a:buNone/>
            </a:pPr>
            <a:r>
              <a:rPr lang="en-US" sz="3200" b="1" dirty="0">
                <a:solidFill>
                  <a:srgbClr val="295E6A"/>
                </a:solidFill>
                <a:latin typeface="Trebuchet MS" pitchFamily="34" charset="0"/>
                <a:ea typeface="Trebuchet MS" pitchFamily="34" charset="-122"/>
                <a:cs typeface="Trebuchet MS" pitchFamily="34" charset="-120"/>
              </a:rPr>
              <a:t>Topics for Consideration</a:t>
            </a:r>
            <a:endParaRPr lang="en-US" sz="3200" dirty="0"/>
          </a:p>
        </p:txBody>
      </p:sp>
      <p:sp>
        <p:nvSpPr>
          <p:cNvPr id="3" name="Shape 1"/>
          <p:cNvSpPr/>
          <p:nvPr/>
        </p:nvSpPr>
        <p:spPr>
          <a:xfrm>
            <a:off x="640080" y="1280160"/>
            <a:ext cx="7863840" cy="82296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4" name="Shape 2"/>
          <p:cNvSpPr/>
          <p:nvPr/>
        </p:nvSpPr>
        <p:spPr>
          <a:xfrm>
            <a:off x="640080" y="1280160"/>
            <a:ext cx="54864" cy="822960"/>
          </a:xfrm>
          <a:prstGeom prst="rect">
            <a:avLst/>
          </a:prstGeom>
          <a:solidFill>
            <a:srgbClr val="00C2CB"/>
          </a:solidFill>
          <a:ln/>
        </p:spPr>
        <p:txBody>
          <a:bodyPr/>
          <a:lstStyle/>
          <a:p>
            <a:endParaRPr lang="en-US"/>
          </a:p>
        </p:txBody>
      </p:sp>
      <p:sp>
        <p:nvSpPr>
          <p:cNvPr id="5" name="Text 3"/>
          <p:cNvSpPr/>
          <p:nvPr/>
        </p:nvSpPr>
        <p:spPr>
          <a:xfrm>
            <a:off x="914400" y="1389888"/>
            <a:ext cx="502920" cy="502920"/>
          </a:xfrm>
          <a:prstGeom prst="rect">
            <a:avLst/>
          </a:prstGeom>
          <a:noFill/>
          <a:ln/>
        </p:spPr>
        <p:txBody>
          <a:bodyPr wrap="square" lIns="0" tIns="0" rIns="0" bIns="0" rtlCol="0" anchor="ctr"/>
          <a:lstStyle/>
          <a:p>
            <a:pPr marL="0" indent="0">
              <a:buNone/>
            </a:pPr>
            <a:r>
              <a:rPr lang="en-US" sz="2400" b="1" dirty="0">
                <a:solidFill>
                  <a:srgbClr val="00C2CB">
                    <a:alpha val="65000"/>
                  </a:srgbClr>
                </a:solidFill>
                <a:latin typeface="Trebuchet MS" pitchFamily="34" charset="0"/>
                <a:ea typeface="Trebuchet MS" pitchFamily="34" charset="-122"/>
                <a:cs typeface="Trebuchet MS" pitchFamily="34" charset="-120"/>
              </a:rPr>
              <a:t>01</a:t>
            </a:r>
            <a:endParaRPr lang="en-US" sz="2400" dirty="0"/>
          </a:p>
        </p:txBody>
      </p:sp>
      <p:pic>
        <p:nvPicPr>
          <p:cNvPr id="6" name="Image 0" descr="preencoded.png"/>
          <p:cNvPicPr>
            <a:picLocks noChangeAspect="1"/>
          </p:cNvPicPr>
          <p:nvPr/>
        </p:nvPicPr>
        <p:blipFill>
          <a:blip r:embed="rId3"/>
          <a:stretch>
            <a:fillRect/>
          </a:stretch>
        </p:blipFill>
        <p:spPr>
          <a:xfrm>
            <a:off x="1463040" y="1481328"/>
            <a:ext cx="365760" cy="365760"/>
          </a:xfrm>
          <a:prstGeom prst="rect">
            <a:avLst/>
          </a:prstGeom>
        </p:spPr>
      </p:pic>
      <p:sp>
        <p:nvSpPr>
          <p:cNvPr id="7" name="Text 4"/>
          <p:cNvSpPr/>
          <p:nvPr/>
        </p:nvSpPr>
        <p:spPr>
          <a:xfrm>
            <a:off x="2011680" y="1371600"/>
            <a:ext cx="6217920" cy="320040"/>
          </a:xfrm>
          <a:prstGeom prst="rect">
            <a:avLst/>
          </a:prstGeom>
          <a:noFill/>
          <a:ln/>
        </p:spPr>
        <p:txBody>
          <a:bodyPr wrap="square" lIns="0" tIns="0" rIns="0" bIns="0" rtlCol="0" anchor="ctr"/>
          <a:lstStyle/>
          <a:p>
            <a:pPr marL="0" indent="0">
              <a:buNone/>
            </a:pPr>
            <a:r>
              <a:rPr lang="en-US" sz="1600" b="1" dirty="0">
                <a:solidFill>
                  <a:srgbClr val="295E6A"/>
                </a:solidFill>
                <a:latin typeface="Trebuchet MS" pitchFamily="34" charset="0"/>
                <a:ea typeface="Trebuchet MS" pitchFamily="34" charset="-122"/>
                <a:cs typeface="Trebuchet MS" pitchFamily="34" charset="-120"/>
              </a:rPr>
              <a:t>The Problem</a:t>
            </a:r>
            <a:endParaRPr lang="en-US" sz="1600" dirty="0"/>
          </a:p>
        </p:txBody>
      </p:sp>
      <p:sp>
        <p:nvSpPr>
          <p:cNvPr id="8" name="Text 5"/>
          <p:cNvSpPr/>
          <p:nvPr/>
        </p:nvSpPr>
        <p:spPr>
          <a:xfrm>
            <a:off x="2011680" y="1719072"/>
            <a:ext cx="6217920" cy="274320"/>
          </a:xfrm>
          <a:prstGeom prst="rect">
            <a:avLst/>
          </a:prstGeom>
          <a:noFill/>
          <a:ln/>
        </p:spPr>
        <p:txBody>
          <a:bodyPr wrap="square" lIns="0" tIns="0" rIns="0" bIns="0" rtlCol="0" anchor="ctr"/>
          <a:lstStyle/>
          <a:p>
            <a:pPr marL="0" indent="0">
              <a:buNone/>
            </a:pPr>
            <a:r>
              <a:rPr lang="en-US" sz="1200" dirty="0">
                <a:solidFill>
                  <a:srgbClr val="5A8A8F"/>
                </a:solidFill>
                <a:latin typeface="Calibri" pitchFamily="34" charset="0"/>
                <a:ea typeface="Calibri" pitchFamily="34" charset="-122"/>
                <a:cs typeface="Calibri" pitchFamily="34" charset="-120"/>
              </a:rPr>
              <a:t>The economics of homelessness and the deservedness trap</a:t>
            </a:r>
            <a:endParaRPr lang="en-US" sz="1200" dirty="0"/>
          </a:p>
        </p:txBody>
      </p:sp>
      <p:sp>
        <p:nvSpPr>
          <p:cNvPr id="9" name="Shape 6"/>
          <p:cNvSpPr/>
          <p:nvPr/>
        </p:nvSpPr>
        <p:spPr>
          <a:xfrm>
            <a:off x="640080" y="2286000"/>
            <a:ext cx="7863840" cy="82296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10" name="Shape 7"/>
          <p:cNvSpPr/>
          <p:nvPr/>
        </p:nvSpPr>
        <p:spPr>
          <a:xfrm>
            <a:off x="640080" y="2286000"/>
            <a:ext cx="54864" cy="822960"/>
          </a:xfrm>
          <a:prstGeom prst="rect">
            <a:avLst/>
          </a:prstGeom>
          <a:solidFill>
            <a:srgbClr val="FE904D"/>
          </a:solidFill>
          <a:ln/>
        </p:spPr>
        <p:txBody>
          <a:bodyPr/>
          <a:lstStyle/>
          <a:p>
            <a:endParaRPr lang="en-US"/>
          </a:p>
        </p:txBody>
      </p:sp>
      <p:sp>
        <p:nvSpPr>
          <p:cNvPr id="11" name="Text 8"/>
          <p:cNvSpPr/>
          <p:nvPr/>
        </p:nvSpPr>
        <p:spPr>
          <a:xfrm>
            <a:off x="914400" y="2395728"/>
            <a:ext cx="502920" cy="502920"/>
          </a:xfrm>
          <a:prstGeom prst="rect">
            <a:avLst/>
          </a:prstGeom>
          <a:noFill/>
          <a:ln/>
        </p:spPr>
        <p:txBody>
          <a:bodyPr wrap="square" lIns="0" tIns="0" rIns="0" bIns="0" rtlCol="0" anchor="ctr"/>
          <a:lstStyle/>
          <a:p>
            <a:pPr marL="0" indent="0">
              <a:buNone/>
            </a:pPr>
            <a:r>
              <a:rPr lang="en-US" sz="2400" b="1" dirty="0">
                <a:solidFill>
                  <a:srgbClr val="FE904D">
                    <a:alpha val="65000"/>
                  </a:srgbClr>
                </a:solidFill>
                <a:latin typeface="Trebuchet MS" pitchFamily="34" charset="0"/>
                <a:ea typeface="Trebuchet MS" pitchFamily="34" charset="-122"/>
                <a:cs typeface="Trebuchet MS" pitchFamily="34" charset="-120"/>
              </a:rPr>
              <a:t>02</a:t>
            </a:r>
            <a:endParaRPr lang="en-US" sz="2400" dirty="0"/>
          </a:p>
        </p:txBody>
      </p:sp>
      <p:pic>
        <p:nvPicPr>
          <p:cNvPr id="12" name="Image 1" descr="preencoded.png"/>
          <p:cNvPicPr>
            <a:picLocks noChangeAspect="1"/>
          </p:cNvPicPr>
          <p:nvPr/>
        </p:nvPicPr>
        <p:blipFill>
          <a:blip r:embed="rId4"/>
          <a:stretch>
            <a:fillRect/>
          </a:stretch>
        </p:blipFill>
        <p:spPr>
          <a:xfrm>
            <a:off x="1463040" y="2487168"/>
            <a:ext cx="365760" cy="365760"/>
          </a:xfrm>
          <a:prstGeom prst="rect">
            <a:avLst/>
          </a:prstGeom>
        </p:spPr>
      </p:pic>
      <p:sp>
        <p:nvSpPr>
          <p:cNvPr id="13" name="Text 9"/>
          <p:cNvSpPr/>
          <p:nvPr/>
        </p:nvSpPr>
        <p:spPr>
          <a:xfrm>
            <a:off x="2011680" y="2377440"/>
            <a:ext cx="6217920" cy="320040"/>
          </a:xfrm>
          <a:prstGeom prst="rect">
            <a:avLst/>
          </a:prstGeom>
          <a:noFill/>
          <a:ln/>
        </p:spPr>
        <p:txBody>
          <a:bodyPr wrap="square" lIns="0" tIns="0" rIns="0" bIns="0" rtlCol="0" anchor="ctr"/>
          <a:lstStyle/>
          <a:p>
            <a:pPr marL="0" indent="0">
              <a:buNone/>
            </a:pPr>
            <a:r>
              <a:rPr lang="en-US" sz="1600" b="1" dirty="0">
                <a:solidFill>
                  <a:srgbClr val="295E6A"/>
                </a:solidFill>
                <a:latin typeface="Trebuchet MS" pitchFamily="34" charset="0"/>
                <a:ea typeface="Trebuchet MS" pitchFamily="34" charset="-122"/>
                <a:cs typeface="Trebuchet MS" pitchFamily="34" charset="-120"/>
              </a:rPr>
              <a:t>A Different Framework</a:t>
            </a:r>
            <a:endParaRPr lang="en-US" sz="1600" dirty="0"/>
          </a:p>
        </p:txBody>
      </p:sp>
      <p:sp>
        <p:nvSpPr>
          <p:cNvPr id="14" name="Text 10"/>
          <p:cNvSpPr/>
          <p:nvPr/>
        </p:nvSpPr>
        <p:spPr>
          <a:xfrm>
            <a:off x="2011680" y="2724912"/>
            <a:ext cx="6217920" cy="274320"/>
          </a:xfrm>
          <a:prstGeom prst="rect">
            <a:avLst/>
          </a:prstGeom>
          <a:noFill/>
          <a:ln/>
        </p:spPr>
        <p:txBody>
          <a:bodyPr wrap="square" lIns="0" tIns="0" rIns="0" bIns="0" rtlCol="0" anchor="ctr"/>
          <a:lstStyle/>
          <a:p>
            <a:pPr marL="0" indent="0">
              <a:buNone/>
            </a:pPr>
            <a:r>
              <a:rPr lang="en-US" sz="1200" dirty="0">
                <a:solidFill>
                  <a:srgbClr val="5A8A8F"/>
                </a:solidFill>
                <a:latin typeface="Calibri" pitchFamily="34" charset="0"/>
                <a:ea typeface="Calibri" pitchFamily="34" charset="-122"/>
                <a:cs typeface="Calibri" pitchFamily="34" charset="-120"/>
              </a:rPr>
              <a:t>Reframing around degrees of need, human stress, and both/and solutions</a:t>
            </a:r>
            <a:endParaRPr lang="en-US" sz="1200" dirty="0"/>
          </a:p>
        </p:txBody>
      </p:sp>
      <p:sp>
        <p:nvSpPr>
          <p:cNvPr id="15" name="Shape 11"/>
          <p:cNvSpPr/>
          <p:nvPr/>
        </p:nvSpPr>
        <p:spPr>
          <a:xfrm>
            <a:off x="640080" y="3291840"/>
            <a:ext cx="7863840" cy="82296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16" name="Shape 12"/>
          <p:cNvSpPr/>
          <p:nvPr/>
        </p:nvSpPr>
        <p:spPr>
          <a:xfrm>
            <a:off x="640080" y="3291840"/>
            <a:ext cx="54864" cy="822960"/>
          </a:xfrm>
          <a:prstGeom prst="rect">
            <a:avLst/>
          </a:prstGeom>
          <a:solidFill>
            <a:srgbClr val="F2AF4C"/>
          </a:solidFill>
          <a:ln/>
        </p:spPr>
        <p:txBody>
          <a:bodyPr/>
          <a:lstStyle/>
          <a:p>
            <a:endParaRPr lang="en-US"/>
          </a:p>
        </p:txBody>
      </p:sp>
      <p:sp>
        <p:nvSpPr>
          <p:cNvPr id="17" name="Text 13"/>
          <p:cNvSpPr/>
          <p:nvPr/>
        </p:nvSpPr>
        <p:spPr>
          <a:xfrm>
            <a:off x="914400" y="3401568"/>
            <a:ext cx="502920" cy="502920"/>
          </a:xfrm>
          <a:prstGeom prst="rect">
            <a:avLst/>
          </a:prstGeom>
          <a:noFill/>
          <a:ln/>
        </p:spPr>
        <p:txBody>
          <a:bodyPr wrap="square" lIns="0" tIns="0" rIns="0" bIns="0" rtlCol="0" anchor="ctr"/>
          <a:lstStyle/>
          <a:p>
            <a:pPr marL="0" indent="0">
              <a:buNone/>
            </a:pPr>
            <a:r>
              <a:rPr lang="en-US" sz="2400" b="1" dirty="0">
                <a:solidFill>
                  <a:srgbClr val="F2AF4C">
                    <a:alpha val="65000"/>
                  </a:srgbClr>
                </a:solidFill>
                <a:latin typeface="Trebuchet MS" pitchFamily="34" charset="0"/>
                <a:ea typeface="Trebuchet MS" pitchFamily="34" charset="-122"/>
                <a:cs typeface="Trebuchet MS" pitchFamily="34" charset="-120"/>
              </a:rPr>
              <a:t>03</a:t>
            </a:r>
            <a:endParaRPr lang="en-US" sz="2400" dirty="0"/>
          </a:p>
        </p:txBody>
      </p:sp>
      <p:pic>
        <p:nvPicPr>
          <p:cNvPr id="18" name="Image 2" descr="preencoded.png"/>
          <p:cNvPicPr>
            <a:picLocks noChangeAspect="1"/>
          </p:cNvPicPr>
          <p:nvPr/>
        </p:nvPicPr>
        <p:blipFill>
          <a:blip r:embed="rId5"/>
          <a:stretch>
            <a:fillRect/>
          </a:stretch>
        </p:blipFill>
        <p:spPr>
          <a:xfrm>
            <a:off x="1463040" y="3493008"/>
            <a:ext cx="365760" cy="365760"/>
          </a:xfrm>
          <a:prstGeom prst="rect">
            <a:avLst/>
          </a:prstGeom>
        </p:spPr>
      </p:pic>
      <p:sp>
        <p:nvSpPr>
          <p:cNvPr id="19" name="Text 14"/>
          <p:cNvSpPr/>
          <p:nvPr/>
        </p:nvSpPr>
        <p:spPr>
          <a:xfrm>
            <a:off x="2011680" y="3383280"/>
            <a:ext cx="6217920" cy="320040"/>
          </a:xfrm>
          <a:prstGeom prst="rect">
            <a:avLst/>
          </a:prstGeom>
          <a:noFill/>
          <a:ln/>
        </p:spPr>
        <p:txBody>
          <a:bodyPr wrap="square" lIns="0" tIns="0" rIns="0" bIns="0" rtlCol="0" anchor="ctr"/>
          <a:lstStyle/>
          <a:p>
            <a:pPr marL="0" indent="0">
              <a:buNone/>
            </a:pPr>
            <a:r>
              <a:rPr lang="en-US" sz="1600" b="1" dirty="0">
                <a:solidFill>
                  <a:srgbClr val="295E6A"/>
                </a:solidFill>
                <a:latin typeface="Trebuchet MS" pitchFamily="34" charset="0"/>
                <a:ea typeface="Trebuchet MS" pitchFamily="34" charset="-122"/>
                <a:cs typeface="Trebuchet MS" pitchFamily="34" charset="-120"/>
              </a:rPr>
              <a:t>What Works</a:t>
            </a:r>
            <a:endParaRPr lang="en-US" sz="1600" dirty="0"/>
          </a:p>
        </p:txBody>
      </p:sp>
      <p:sp>
        <p:nvSpPr>
          <p:cNvPr id="20" name="Text 15"/>
          <p:cNvSpPr/>
          <p:nvPr/>
        </p:nvSpPr>
        <p:spPr>
          <a:xfrm>
            <a:off x="2011680" y="3730752"/>
            <a:ext cx="6217920" cy="274320"/>
          </a:xfrm>
          <a:prstGeom prst="rect">
            <a:avLst/>
          </a:prstGeom>
          <a:noFill/>
          <a:ln/>
        </p:spPr>
        <p:txBody>
          <a:bodyPr wrap="square" lIns="0" tIns="0" rIns="0" bIns="0" rtlCol="0" anchor="ctr"/>
          <a:lstStyle/>
          <a:p>
            <a:pPr marL="0" indent="0">
              <a:buNone/>
            </a:pPr>
            <a:r>
              <a:rPr lang="en-US" sz="1200" dirty="0">
                <a:solidFill>
                  <a:srgbClr val="5A8A8F"/>
                </a:solidFill>
                <a:latin typeface="Calibri" pitchFamily="34" charset="0"/>
                <a:ea typeface="Calibri" pitchFamily="34" charset="-122"/>
                <a:cs typeface="Calibri" pitchFamily="34" charset="-120"/>
              </a:rPr>
              <a:t>Case studies, housing-first evidence, and addressing common concerns</a:t>
            </a:r>
            <a:endParaRPr lang="en-US" sz="1200" dirty="0"/>
          </a:p>
        </p:txBody>
      </p:sp>
      <p:pic>
        <p:nvPicPr>
          <p:cNvPr id="21" name="Image 3" descr="preencoded.png"/>
          <p:cNvPicPr>
            <a:picLocks noChangeAspect="1"/>
          </p:cNvPicPr>
          <p:nvPr/>
        </p:nvPicPr>
        <p:blipFill>
          <a:blip r:embed="rId6"/>
          <a:stretch>
            <a:fillRect/>
          </a:stretch>
        </p:blipFill>
        <p:spPr>
          <a:xfrm>
            <a:off x="274320" y="4572000"/>
            <a:ext cx="457200" cy="365760"/>
          </a:xfrm>
          <a:prstGeom prst="rect">
            <a:avLst/>
          </a:prstGeom>
        </p:spPr>
      </p:pic>
      <p:sp>
        <p:nvSpPr>
          <p:cNvPr id="22" name="Text 16"/>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295E6A"/>
                </a:solidFill>
                <a:latin typeface="Trebuchet MS" pitchFamily="34" charset="0"/>
                <a:ea typeface="Trebuchet MS" pitchFamily="34" charset="-122"/>
                <a:cs typeface="Trebuchet MS" pitchFamily="34" charset="-120"/>
              </a:rPr>
              <a:t>ENLIGHTENED MINDS</a:t>
            </a:r>
            <a:endParaRPr lang="en-US" sz="800" dirty="0"/>
          </a:p>
        </p:txBody>
      </p:sp>
      <p:sp>
        <p:nvSpPr>
          <p:cNvPr id="23" name="Text 17"/>
          <p:cNvSpPr/>
          <p:nvPr/>
        </p:nvSpPr>
        <p:spPr>
          <a:xfrm>
            <a:off x="8046720" y="4617720"/>
            <a:ext cx="731520" cy="292608"/>
          </a:xfrm>
          <a:prstGeom prst="rect">
            <a:avLst/>
          </a:prstGeom>
          <a:noFill/>
          <a:ln/>
        </p:spPr>
        <p:txBody>
          <a:bodyPr wrap="square" lIns="0" tIns="0" rIns="0" bIns="0" rtlCol="0" anchor="ctr"/>
          <a:lstStyle/>
          <a:p>
            <a:pPr marL="0" indent="0" algn="r">
              <a:buNone/>
            </a:pPr>
            <a:r>
              <a:rPr lang="en-US" sz="900" dirty="0">
                <a:solidFill>
                  <a:srgbClr val="5A8A8F"/>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12F38"/>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E904D">
              <a:alpha val="6000"/>
            </a:srgbClr>
          </a:solidFill>
          <a:ln/>
        </p:spPr>
        <p:txBody>
          <a:bodyPr/>
          <a:lstStyle/>
          <a:p>
            <a:endParaRPr lang="en-US"/>
          </a:p>
        </p:txBody>
      </p:sp>
      <p:sp>
        <p:nvSpPr>
          <p:cNvPr id="3" name="Text 1"/>
          <p:cNvSpPr/>
          <p:nvPr/>
        </p:nvSpPr>
        <p:spPr>
          <a:xfrm>
            <a:off x="914400" y="1645920"/>
            <a:ext cx="7315200" cy="548640"/>
          </a:xfrm>
          <a:prstGeom prst="rect">
            <a:avLst/>
          </a:prstGeom>
          <a:noFill/>
          <a:ln/>
        </p:spPr>
        <p:txBody>
          <a:bodyPr wrap="square" lIns="0" tIns="0" rIns="0" bIns="0" rtlCol="0" anchor="ctr"/>
          <a:lstStyle/>
          <a:p>
            <a:pPr marL="0" indent="0" algn="ctr">
              <a:buNone/>
            </a:pPr>
            <a:r>
              <a:rPr lang="en-US" sz="1600" kern="0" spc="600" dirty="0">
                <a:solidFill>
                  <a:srgbClr val="00C2CB"/>
                </a:solidFill>
                <a:latin typeface="Calibri Light" pitchFamily="34" charset="0"/>
                <a:ea typeface="Calibri Light" pitchFamily="34" charset="-122"/>
                <a:cs typeface="Calibri Light" pitchFamily="34" charset="-120"/>
              </a:rPr>
              <a:t>Part 1</a:t>
            </a:r>
            <a:endParaRPr lang="en-US" sz="1600" dirty="0"/>
          </a:p>
        </p:txBody>
      </p:sp>
      <p:sp>
        <p:nvSpPr>
          <p:cNvPr id="4" name="Text 2"/>
          <p:cNvSpPr/>
          <p:nvPr/>
        </p:nvSpPr>
        <p:spPr>
          <a:xfrm>
            <a:off x="914400" y="2148840"/>
            <a:ext cx="7315200" cy="731520"/>
          </a:xfrm>
          <a:prstGeom prst="rect">
            <a:avLst/>
          </a:prstGeom>
          <a:noFill/>
          <a:ln/>
        </p:spPr>
        <p:txBody>
          <a:bodyPr wrap="square" lIns="0" tIns="0" rIns="0" bIns="0" rtlCol="0" anchor="ctr"/>
          <a:lstStyle/>
          <a:p>
            <a:pPr marL="0" indent="0" algn="ctr">
              <a:buNone/>
            </a:pPr>
            <a:r>
              <a:rPr lang="en-US" sz="3600" b="1" dirty="0">
                <a:solidFill>
                  <a:srgbClr val="FFFFFF"/>
                </a:solidFill>
                <a:latin typeface="Trebuchet MS" pitchFamily="34" charset="0"/>
                <a:ea typeface="Trebuchet MS" pitchFamily="34" charset="-122"/>
                <a:cs typeface="Trebuchet MS" pitchFamily="34" charset="-120"/>
              </a:rPr>
              <a:t>The Problem</a:t>
            </a:r>
            <a:endParaRPr lang="en-US" sz="3600" dirty="0"/>
          </a:p>
        </p:txBody>
      </p:sp>
      <p:sp>
        <p:nvSpPr>
          <p:cNvPr id="5" name="Shape 3"/>
          <p:cNvSpPr/>
          <p:nvPr/>
        </p:nvSpPr>
        <p:spPr>
          <a:xfrm>
            <a:off x="3474720" y="2971800"/>
            <a:ext cx="2194560" cy="0"/>
          </a:xfrm>
          <a:prstGeom prst="line">
            <a:avLst/>
          </a:prstGeom>
          <a:noFill/>
          <a:ln w="19050">
            <a:solidFill>
              <a:srgbClr val="00C2CB">
                <a:alpha val="60000"/>
              </a:srgbClr>
            </a:solidFill>
            <a:prstDash val="solid"/>
          </a:ln>
        </p:spPr>
        <p:txBody>
          <a:bodyPr/>
          <a:lstStyle/>
          <a:p>
            <a:endParaRPr lang="en-US"/>
          </a:p>
        </p:txBody>
      </p:sp>
      <p:sp>
        <p:nvSpPr>
          <p:cNvPr id="6" name="Text 4"/>
          <p:cNvSpPr/>
          <p:nvPr/>
        </p:nvSpPr>
        <p:spPr>
          <a:xfrm>
            <a:off x="1371600" y="3200400"/>
            <a:ext cx="6400800" cy="457200"/>
          </a:xfrm>
          <a:prstGeom prst="rect">
            <a:avLst/>
          </a:prstGeom>
          <a:noFill/>
          <a:ln/>
        </p:spPr>
        <p:txBody>
          <a:bodyPr wrap="square" lIns="0" tIns="0" rIns="0" bIns="0" rtlCol="0" anchor="ctr"/>
          <a:lstStyle/>
          <a:p>
            <a:pPr marL="0" indent="0" algn="ctr">
              <a:buNone/>
            </a:pPr>
            <a:r>
              <a:rPr lang="en-US" sz="1400" i="1" dirty="0">
                <a:solidFill>
                  <a:srgbClr val="8AB4B9"/>
                </a:solidFill>
                <a:latin typeface="Calibri Light" pitchFamily="34" charset="0"/>
                <a:ea typeface="Calibri Light" pitchFamily="34" charset="-122"/>
                <a:cs typeface="Calibri Light" pitchFamily="34" charset="-120"/>
              </a:rPr>
              <a:t>Why we spend more by doing less — and the perception that keeps us stuck</a:t>
            </a:r>
            <a:endParaRPr lang="en-US" sz="1400" dirty="0"/>
          </a:p>
        </p:txBody>
      </p:sp>
      <p:pic>
        <p:nvPicPr>
          <p:cNvPr id="7" name="Image 0" descr="preencoded.png"/>
          <p:cNvPicPr>
            <a:picLocks noChangeAspect="1"/>
          </p:cNvPicPr>
          <p:nvPr/>
        </p:nvPicPr>
        <p:blipFill>
          <a:blip r:embed="rId3"/>
          <a:stretch>
            <a:fillRect/>
          </a:stretch>
        </p:blipFill>
        <p:spPr>
          <a:xfrm>
            <a:off x="274320" y="4572000"/>
            <a:ext cx="457200" cy="365760"/>
          </a:xfrm>
          <a:prstGeom prst="rect">
            <a:avLst/>
          </a:prstGeom>
        </p:spPr>
      </p:pic>
      <p:sp>
        <p:nvSpPr>
          <p:cNvPr id="8" name="Text 5"/>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8AB4B9"/>
                </a:solidFill>
                <a:latin typeface="Trebuchet MS" pitchFamily="34" charset="0"/>
                <a:ea typeface="Trebuchet MS" pitchFamily="34" charset="-122"/>
                <a:cs typeface="Trebuchet MS" pitchFamily="34" charset="-120"/>
              </a:rPr>
              <a:t>ENLIGHTENED MINDS</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D4EBEE"/>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2800" b="1" dirty="0">
                <a:solidFill>
                  <a:srgbClr val="295E6A"/>
                </a:solidFill>
                <a:latin typeface="Trebuchet MS" pitchFamily="34" charset="0"/>
                <a:ea typeface="Trebuchet MS" pitchFamily="34" charset="-122"/>
                <a:cs typeface="Trebuchet MS" pitchFamily="34" charset="-120"/>
              </a:rPr>
              <a:t>The Cost of Doing Nothing</a:t>
            </a:r>
            <a:endParaRPr lang="en-US" sz="2800" dirty="0"/>
          </a:p>
        </p:txBody>
      </p:sp>
      <p:sp>
        <p:nvSpPr>
          <p:cNvPr id="3" name="Text 1"/>
          <p:cNvSpPr/>
          <p:nvPr/>
        </p:nvSpPr>
        <p:spPr>
          <a:xfrm>
            <a:off x="640080" y="868680"/>
            <a:ext cx="7863840" cy="320040"/>
          </a:xfrm>
          <a:prstGeom prst="rect">
            <a:avLst/>
          </a:prstGeom>
          <a:noFill/>
          <a:ln/>
        </p:spPr>
        <p:txBody>
          <a:bodyPr wrap="square" lIns="0" tIns="0" rIns="0" bIns="0" rtlCol="0" anchor="ctr"/>
          <a:lstStyle/>
          <a:p>
            <a:pPr marL="0" indent="0">
              <a:buNone/>
            </a:pPr>
            <a:r>
              <a:rPr lang="en-US" sz="1200" i="1" dirty="0">
                <a:solidFill>
                  <a:srgbClr val="5A8A8F"/>
                </a:solidFill>
                <a:latin typeface="Calibri" pitchFamily="34" charset="0"/>
                <a:ea typeface="Calibri" pitchFamily="34" charset="-122"/>
                <a:cs typeface="Calibri" pitchFamily="34" charset="-120"/>
              </a:rPr>
              <a:t>Homelessness is an "unfunded mandate" — indirectly funded in extremely inefficient ways</a:t>
            </a:r>
            <a:endParaRPr lang="en-US" sz="1200" dirty="0"/>
          </a:p>
        </p:txBody>
      </p:sp>
      <p:sp>
        <p:nvSpPr>
          <p:cNvPr id="4" name="Shape 2"/>
          <p:cNvSpPr/>
          <p:nvPr/>
        </p:nvSpPr>
        <p:spPr>
          <a:xfrm>
            <a:off x="640080" y="1417320"/>
            <a:ext cx="2560320" cy="283464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5" name="Shape 3"/>
          <p:cNvSpPr/>
          <p:nvPr/>
        </p:nvSpPr>
        <p:spPr>
          <a:xfrm>
            <a:off x="640080" y="1417320"/>
            <a:ext cx="2560320" cy="45720"/>
          </a:xfrm>
          <a:prstGeom prst="rect">
            <a:avLst/>
          </a:prstGeom>
          <a:solidFill>
            <a:srgbClr val="F2AF4C"/>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822960" y="1645920"/>
            <a:ext cx="320040" cy="320040"/>
          </a:xfrm>
          <a:prstGeom prst="rect">
            <a:avLst/>
          </a:prstGeom>
        </p:spPr>
      </p:pic>
      <p:sp>
        <p:nvSpPr>
          <p:cNvPr id="7" name="Text 4"/>
          <p:cNvSpPr/>
          <p:nvPr/>
        </p:nvSpPr>
        <p:spPr>
          <a:xfrm>
            <a:off x="1234440" y="1645920"/>
            <a:ext cx="1783080" cy="32004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Emergency Services</a:t>
            </a:r>
            <a:endParaRPr lang="en-US" sz="1300" dirty="0"/>
          </a:p>
        </p:txBody>
      </p:sp>
      <p:sp>
        <p:nvSpPr>
          <p:cNvPr id="8" name="Text 5"/>
          <p:cNvSpPr/>
          <p:nvPr/>
        </p:nvSpPr>
        <p:spPr>
          <a:xfrm>
            <a:off x="822960" y="2148840"/>
            <a:ext cx="2194560" cy="1828800"/>
          </a:xfrm>
          <a:prstGeom prst="rect">
            <a:avLst/>
          </a:prstGeom>
          <a:noFill/>
          <a:ln/>
        </p:spPr>
        <p:txBody>
          <a:bodyPr wrap="square" lIns="0" tIns="0" rIns="0" bIns="0" rtlCol="0" anchor="ctr"/>
          <a:lstStyle/>
          <a:p>
            <a:pPr marL="0" indent="0">
              <a:lnSpc>
                <a:spcPct val="135000"/>
              </a:lnSpc>
              <a:buNone/>
            </a:pPr>
            <a:r>
              <a:rPr lang="en-US" sz="1050" dirty="0">
                <a:solidFill>
                  <a:srgbClr val="5A8A8F"/>
                </a:solidFill>
                <a:latin typeface="Calibri" pitchFamily="34" charset="0"/>
                <a:ea typeface="Calibri" pitchFamily="34" charset="-122"/>
                <a:cs typeface="Calibri" pitchFamily="34" charset="-120"/>
              </a:rPr>
              <a:t>People experiencing homelessness utilize emergency services at dramatically higher rates — often involuntarily. Emergency room visits, ambulances, and crisis intervention are among the most expensive services a community provides.</a:t>
            </a:r>
            <a:endParaRPr lang="en-US" sz="1050" dirty="0"/>
          </a:p>
        </p:txBody>
      </p:sp>
      <p:sp>
        <p:nvSpPr>
          <p:cNvPr id="9" name="Shape 6"/>
          <p:cNvSpPr/>
          <p:nvPr/>
        </p:nvSpPr>
        <p:spPr>
          <a:xfrm>
            <a:off x="3429000" y="1417320"/>
            <a:ext cx="2560320" cy="283464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10" name="Shape 7"/>
          <p:cNvSpPr/>
          <p:nvPr/>
        </p:nvSpPr>
        <p:spPr>
          <a:xfrm>
            <a:off x="3429000" y="1417320"/>
            <a:ext cx="2560320" cy="45720"/>
          </a:xfrm>
          <a:prstGeom prst="rect">
            <a:avLst/>
          </a:prstGeom>
          <a:solidFill>
            <a:srgbClr val="F2AF4C"/>
          </a:solidFill>
          <a:ln/>
        </p:spPr>
        <p:txBody>
          <a:bodyPr/>
          <a:lstStyle/>
          <a:p>
            <a:endParaRPr lang="en-US"/>
          </a:p>
        </p:txBody>
      </p:sp>
      <p:pic>
        <p:nvPicPr>
          <p:cNvPr id="11" name="Image 1" descr="preencoded.png"/>
          <p:cNvPicPr>
            <a:picLocks noChangeAspect="1"/>
          </p:cNvPicPr>
          <p:nvPr/>
        </p:nvPicPr>
        <p:blipFill>
          <a:blip r:embed="rId4"/>
          <a:stretch>
            <a:fillRect/>
          </a:stretch>
        </p:blipFill>
        <p:spPr>
          <a:xfrm>
            <a:off x="3611880" y="1645920"/>
            <a:ext cx="320040" cy="320040"/>
          </a:xfrm>
          <a:prstGeom prst="rect">
            <a:avLst/>
          </a:prstGeom>
        </p:spPr>
      </p:pic>
      <p:sp>
        <p:nvSpPr>
          <p:cNvPr id="12" name="Text 8"/>
          <p:cNvSpPr/>
          <p:nvPr/>
        </p:nvSpPr>
        <p:spPr>
          <a:xfrm>
            <a:off x="4023360" y="1645920"/>
            <a:ext cx="1783080" cy="32004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Criminal Justice</a:t>
            </a:r>
            <a:endParaRPr lang="en-US" sz="1300" dirty="0"/>
          </a:p>
        </p:txBody>
      </p:sp>
      <p:sp>
        <p:nvSpPr>
          <p:cNvPr id="13" name="Text 9"/>
          <p:cNvSpPr/>
          <p:nvPr/>
        </p:nvSpPr>
        <p:spPr>
          <a:xfrm>
            <a:off x="3611880" y="2148840"/>
            <a:ext cx="2194560" cy="1828800"/>
          </a:xfrm>
          <a:prstGeom prst="rect">
            <a:avLst/>
          </a:prstGeom>
          <a:noFill/>
          <a:ln/>
        </p:spPr>
        <p:txBody>
          <a:bodyPr wrap="square" lIns="0" tIns="0" rIns="0" bIns="0" rtlCol="0" anchor="ctr"/>
          <a:lstStyle/>
          <a:p>
            <a:pPr marL="0" indent="0">
              <a:lnSpc>
                <a:spcPct val="135000"/>
              </a:lnSpc>
              <a:buNone/>
            </a:pPr>
            <a:r>
              <a:rPr lang="en-US" sz="1050" dirty="0">
                <a:solidFill>
                  <a:srgbClr val="5A8A8F"/>
                </a:solidFill>
                <a:latin typeface="Calibri" pitchFamily="34" charset="0"/>
                <a:ea typeface="Calibri" pitchFamily="34" charset="-122"/>
                <a:cs typeface="Calibri" pitchFamily="34" charset="-120"/>
              </a:rPr>
              <a:t>Cycling through jails, courts, and probation is extraordinarily costly. Many of these contacts stem from the condition of homelessness itself — not criminal intent.</a:t>
            </a:r>
            <a:endParaRPr lang="en-US" sz="1050" dirty="0"/>
          </a:p>
        </p:txBody>
      </p:sp>
      <p:sp>
        <p:nvSpPr>
          <p:cNvPr id="14" name="Shape 10"/>
          <p:cNvSpPr/>
          <p:nvPr/>
        </p:nvSpPr>
        <p:spPr>
          <a:xfrm>
            <a:off x="6217920" y="1417320"/>
            <a:ext cx="2560320" cy="283464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sp>
        <p:nvSpPr>
          <p:cNvPr id="15" name="Shape 11"/>
          <p:cNvSpPr/>
          <p:nvPr/>
        </p:nvSpPr>
        <p:spPr>
          <a:xfrm>
            <a:off x="6217920" y="1417320"/>
            <a:ext cx="2560320" cy="45720"/>
          </a:xfrm>
          <a:prstGeom prst="rect">
            <a:avLst/>
          </a:prstGeom>
          <a:solidFill>
            <a:srgbClr val="F2AF4C"/>
          </a:solidFill>
          <a:ln/>
        </p:spPr>
        <p:txBody>
          <a:bodyPr/>
          <a:lstStyle/>
          <a:p>
            <a:endParaRPr lang="en-US"/>
          </a:p>
        </p:txBody>
      </p:sp>
      <p:pic>
        <p:nvPicPr>
          <p:cNvPr id="16" name="Image 2" descr="preencoded.png"/>
          <p:cNvPicPr>
            <a:picLocks noChangeAspect="1"/>
          </p:cNvPicPr>
          <p:nvPr/>
        </p:nvPicPr>
        <p:blipFill>
          <a:blip r:embed="rId5"/>
          <a:stretch>
            <a:fillRect/>
          </a:stretch>
        </p:blipFill>
        <p:spPr>
          <a:xfrm>
            <a:off x="6400800" y="1645920"/>
            <a:ext cx="320040" cy="320040"/>
          </a:xfrm>
          <a:prstGeom prst="rect">
            <a:avLst/>
          </a:prstGeom>
        </p:spPr>
      </p:pic>
      <p:sp>
        <p:nvSpPr>
          <p:cNvPr id="17" name="Text 12"/>
          <p:cNvSpPr/>
          <p:nvPr/>
        </p:nvSpPr>
        <p:spPr>
          <a:xfrm>
            <a:off x="6812280" y="1645920"/>
            <a:ext cx="1783080" cy="32004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The Bottom Line</a:t>
            </a:r>
            <a:endParaRPr lang="en-US" sz="1300" dirty="0"/>
          </a:p>
        </p:txBody>
      </p:sp>
      <p:sp>
        <p:nvSpPr>
          <p:cNvPr id="18" name="Text 13"/>
          <p:cNvSpPr/>
          <p:nvPr/>
        </p:nvSpPr>
        <p:spPr>
          <a:xfrm>
            <a:off x="6400800" y="2148840"/>
            <a:ext cx="2194560" cy="1828800"/>
          </a:xfrm>
          <a:prstGeom prst="rect">
            <a:avLst/>
          </a:prstGeom>
          <a:noFill/>
          <a:ln/>
        </p:spPr>
        <p:txBody>
          <a:bodyPr wrap="square" lIns="0" tIns="0" rIns="0" bIns="0" rtlCol="0" anchor="ctr"/>
          <a:lstStyle/>
          <a:p>
            <a:pPr marL="0" indent="0">
              <a:lnSpc>
                <a:spcPct val="135000"/>
              </a:lnSpc>
              <a:buNone/>
            </a:pPr>
            <a:r>
              <a:rPr lang="en-US" sz="1050" dirty="0">
                <a:solidFill>
                  <a:srgbClr val="5A8A8F"/>
                </a:solidFill>
                <a:latin typeface="Calibri" pitchFamily="34" charset="0"/>
                <a:ea typeface="Calibri" pitchFamily="34" charset="-122"/>
                <a:cs typeface="Calibri" pitchFamily="34" charset="-120"/>
              </a:rPr>
              <a:t>Studies consistently show it costs more to leave a person homeless than to house them. Permanent supportive housing saves $20,000–$40,000 per person per year compared to the status quo.</a:t>
            </a:r>
            <a:endParaRPr lang="en-US" sz="1050" dirty="0"/>
          </a:p>
        </p:txBody>
      </p:sp>
      <p:sp>
        <p:nvSpPr>
          <p:cNvPr id="19" name="Text 14"/>
          <p:cNvSpPr/>
          <p:nvPr/>
        </p:nvSpPr>
        <p:spPr>
          <a:xfrm>
            <a:off x="640080" y="4343400"/>
            <a:ext cx="7863840" cy="228600"/>
          </a:xfrm>
          <a:prstGeom prst="rect">
            <a:avLst/>
          </a:prstGeom>
          <a:noFill/>
          <a:ln/>
        </p:spPr>
        <p:txBody>
          <a:bodyPr wrap="square" lIns="0" tIns="0" rIns="0" bIns="0" rtlCol="0" anchor="ctr"/>
          <a:lstStyle/>
          <a:p>
            <a:pPr marL="0" indent="0">
              <a:buNone/>
            </a:pPr>
            <a:r>
              <a:rPr lang="en-US" sz="900" i="1" dirty="0">
                <a:solidFill>
                  <a:srgbClr val="5A8A8F"/>
                </a:solidFill>
                <a:latin typeface="Calibri" pitchFamily="34" charset="0"/>
                <a:ea typeface="Calibri" pitchFamily="34" charset="-122"/>
                <a:cs typeface="Calibri" pitchFamily="34" charset="-120"/>
              </a:rPr>
              <a:t>Sources: USICH (2017), National Alliance to End Homelessness</a:t>
            </a:r>
            <a:endParaRPr lang="en-US" sz="900" dirty="0"/>
          </a:p>
        </p:txBody>
      </p:sp>
      <p:pic>
        <p:nvPicPr>
          <p:cNvPr id="20" name="Image 3" descr="preencoded.png"/>
          <p:cNvPicPr>
            <a:picLocks noChangeAspect="1"/>
          </p:cNvPicPr>
          <p:nvPr/>
        </p:nvPicPr>
        <p:blipFill>
          <a:blip r:embed="rId6"/>
          <a:stretch>
            <a:fillRect/>
          </a:stretch>
        </p:blipFill>
        <p:spPr>
          <a:xfrm>
            <a:off x="274320" y="4572000"/>
            <a:ext cx="457200" cy="365760"/>
          </a:xfrm>
          <a:prstGeom prst="rect">
            <a:avLst/>
          </a:prstGeom>
        </p:spPr>
      </p:pic>
      <p:sp>
        <p:nvSpPr>
          <p:cNvPr id="21" name="Text 15"/>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295E6A"/>
                </a:solidFill>
                <a:latin typeface="Trebuchet MS" pitchFamily="34" charset="0"/>
                <a:ea typeface="Trebuchet MS" pitchFamily="34" charset="-122"/>
                <a:cs typeface="Trebuchet MS" pitchFamily="34" charset="-120"/>
              </a:rPr>
              <a:t>ENLIGHTENED MINDS</a:t>
            </a:r>
            <a:endParaRPr lang="en-US" sz="800" dirty="0"/>
          </a:p>
        </p:txBody>
      </p:sp>
      <p:sp>
        <p:nvSpPr>
          <p:cNvPr id="22" name="Text 16"/>
          <p:cNvSpPr/>
          <p:nvPr/>
        </p:nvSpPr>
        <p:spPr>
          <a:xfrm>
            <a:off x="8046720" y="4617720"/>
            <a:ext cx="731520" cy="292608"/>
          </a:xfrm>
          <a:prstGeom prst="rect">
            <a:avLst/>
          </a:prstGeom>
          <a:noFill/>
          <a:ln/>
        </p:spPr>
        <p:txBody>
          <a:bodyPr wrap="square" lIns="0" tIns="0" rIns="0" bIns="0" rtlCol="0" anchor="ctr"/>
          <a:lstStyle/>
          <a:p>
            <a:pPr marL="0" indent="0" algn="r">
              <a:buNone/>
            </a:pPr>
            <a:r>
              <a:rPr lang="en-US" sz="900" dirty="0">
                <a:solidFill>
                  <a:srgbClr val="5A8A8F"/>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12F38"/>
        </a:solidFill>
        <a:effectLst/>
      </p:bgPr>
    </p:bg>
    <p:spTree>
      <p:nvGrpSpPr>
        <p:cNvPr id="1" name=""/>
        <p:cNvGrpSpPr/>
        <p:nvPr/>
      </p:nvGrpSpPr>
      <p:grpSpPr>
        <a:xfrm>
          <a:off x="0" y="0"/>
          <a:ext cx="0" cy="0"/>
          <a:chOff x="0" y="0"/>
          <a:chExt cx="0" cy="0"/>
        </a:xfrm>
      </p:grpSpPr>
      <p:sp>
        <p:nvSpPr>
          <p:cNvPr id="2" name="Text 0"/>
          <p:cNvSpPr/>
          <p:nvPr/>
        </p:nvSpPr>
        <p:spPr>
          <a:xfrm>
            <a:off x="640080" y="274320"/>
            <a:ext cx="7863840" cy="548640"/>
          </a:xfrm>
          <a:prstGeom prst="rect">
            <a:avLst/>
          </a:prstGeom>
          <a:noFill/>
          <a:ln/>
        </p:spPr>
        <p:txBody>
          <a:bodyPr wrap="square" lIns="0" tIns="0" rIns="0" bIns="0" rtlCol="0" anchor="ctr"/>
          <a:lstStyle/>
          <a:p>
            <a:pPr marL="0" indent="0">
              <a:buNone/>
            </a:pPr>
            <a:r>
              <a:rPr lang="en-US" sz="3000" b="1" dirty="0">
                <a:solidFill>
                  <a:srgbClr val="FFFFFF"/>
                </a:solidFill>
                <a:latin typeface="Trebuchet MS" pitchFamily="34" charset="0"/>
                <a:ea typeface="Trebuchet MS" pitchFamily="34" charset="-122"/>
                <a:cs typeface="Trebuchet MS" pitchFamily="34" charset="-120"/>
              </a:rPr>
              <a:t>The Deservedness Trap</a:t>
            </a:r>
            <a:endParaRPr lang="en-US" sz="3000" dirty="0"/>
          </a:p>
        </p:txBody>
      </p:sp>
      <p:sp>
        <p:nvSpPr>
          <p:cNvPr id="3" name="Text 1"/>
          <p:cNvSpPr/>
          <p:nvPr/>
        </p:nvSpPr>
        <p:spPr>
          <a:xfrm>
            <a:off x="640080" y="777240"/>
            <a:ext cx="7863840" cy="274320"/>
          </a:xfrm>
          <a:prstGeom prst="rect">
            <a:avLst/>
          </a:prstGeom>
          <a:noFill/>
          <a:ln/>
        </p:spPr>
        <p:txBody>
          <a:bodyPr wrap="square" lIns="0" tIns="0" rIns="0" bIns="0" rtlCol="0" anchor="ctr"/>
          <a:lstStyle/>
          <a:p>
            <a:pPr marL="0" indent="0">
              <a:buNone/>
            </a:pPr>
            <a:r>
              <a:rPr lang="en-US" sz="1300" dirty="0">
                <a:solidFill>
                  <a:srgbClr val="8AB4B9"/>
                </a:solidFill>
                <a:latin typeface="Calibri Light" pitchFamily="34" charset="0"/>
                <a:ea typeface="Calibri Light" pitchFamily="34" charset="-122"/>
                <a:cs typeface="Calibri Light" pitchFamily="34" charset="-120"/>
              </a:rPr>
              <a:t>Where does the perception come from — and why does it persist?</a:t>
            </a:r>
            <a:endParaRPr lang="en-US" sz="1300" dirty="0"/>
          </a:p>
        </p:txBody>
      </p:sp>
      <p:sp>
        <p:nvSpPr>
          <p:cNvPr id="4" name="Shape 2"/>
          <p:cNvSpPr/>
          <p:nvPr/>
        </p:nvSpPr>
        <p:spPr>
          <a:xfrm>
            <a:off x="640080" y="1280160"/>
            <a:ext cx="3749040" cy="1828800"/>
          </a:xfrm>
          <a:prstGeom prst="rect">
            <a:avLst/>
          </a:prstGeom>
          <a:solidFill>
            <a:srgbClr val="FFFFFF">
              <a:alpha val="6000"/>
            </a:srgbClr>
          </a:solidFill>
          <a:ln w="6350">
            <a:solidFill>
              <a:srgbClr val="00C2CB">
                <a:alpha val="30000"/>
              </a:srgbClr>
            </a:solidFill>
            <a:prstDash val="solid"/>
          </a:ln>
        </p:spPr>
        <p:txBody>
          <a:bodyPr/>
          <a:lstStyle/>
          <a:p>
            <a:endParaRPr lang="en-US"/>
          </a:p>
        </p:txBody>
      </p:sp>
      <p:sp>
        <p:nvSpPr>
          <p:cNvPr id="5" name="Shape 3"/>
          <p:cNvSpPr/>
          <p:nvPr/>
        </p:nvSpPr>
        <p:spPr>
          <a:xfrm>
            <a:off x="640080" y="1280160"/>
            <a:ext cx="3749040" cy="36576"/>
          </a:xfrm>
          <a:prstGeom prst="rect">
            <a:avLst/>
          </a:prstGeom>
          <a:solidFill>
            <a:srgbClr val="FE904D"/>
          </a:solidFill>
          <a:ln/>
        </p:spPr>
        <p:txBody>
          <a:bodyPr/>
          <a:lstStyle/>
          <a:p>
            <a:endParaRPr lang="en-US"/>
          </a:p>
        </p:txBody>
      </p:sp>
      <p:sp>
        <p:nvSpPr>
          <p:cNvPr id="6" name="Text 4"/>
          <p:cNvSpPr/>
          <p:nvPr/>
        </p:nvSpPr>
        <p:spPr>
          <a:xfrm>
            <a:off x="822960" y="1417320"/>
            <a:ext cx="3383280" cy="274320"/>
          </a:xfrm>
          <a:prstGeom prst="rect">
            <a:avLst/>
          </a:prstGeom>
          <a:noFill/>
          <a:ln/>
        </p:spPr>
        <p:txBody>
          <a:bodyPr wrap="square" lIns="0" tIns="0" rIns="0" bIns="0" rtlCol="0" anchor="ctr"/>
          <a:lstStyle/>
          <a:p>
            <a:pPr marL="0" indent="0">
              <a:buNone/>
            </a:pPr>
            <a:r>
              <a:rPr lang="en-US" sz="1400" b="1" dirty="0">
                <a:solidFill>
                  <a:srgbClr val="FE904D"/>
                </a:solidFill>
                <a:latin typeface="Trebuchet MS" pitchFamily="34" charset="0"/>
                <a:ea typeface="Trebuchet MS" pitchFamily="34" charset="-122"/>
                <a:cs typeface="Trebuchet MS" pitchFamily="34" charset="-120"/>
              </a:rPr>
              <a:t>The 'Bad Choices' Dilemma</a:t>
            </a:r>
            <a:endParaRPr lang="en-US" sz="1400" dirty="0"/>
          </a:p>
        </p:txBody>
      </p:sp>
      <p:sp>
        <p:nvSpPr>
          <p:cNvPr id="7" name="Text 5"/>
          <p:cNvSpPr/>
          <p:nvPr/>
        </p:nvSpPr>
        <p:spPr>
          <a:xfrm>
            <a:off x="822960" y="1783080"/>
            <a:ext cx="3383280" cy="1188720"/>
          </a:xfrm>
          <a:prstGeom prst="rect">
            <a:avLst/>
          </a:prstGeom>
          <a:noFill/>
          <a:ln/>
        </p:spPr>
        <p:txBody>
          <a:bodyPr wrap="square" lIns="0" tIns="0" rIns="0" bIns="0" rtlCol="0" anchor="ctr"/>
          <a:lstStyle/>
          <a:p>
            <a:pPr marL="0" indent="0">
              <a:lnSpc>
                <a:spcPct val="130000"/>
              </a:lnSpc>
              <a:buNone/>
            </a:pPr>
            <a:r>
              <a:rPr lang="en-US" sz="1050" dirty="0">
                <a:solidFill>
                  <a:srgbClr val="D6EAED"/>
                </a:solidFill>
                <a:latin typeface="Calibri" pitchFamily="34" charset="0"/>
                <a:ea typeface="Calibri" pitchFamily="34" charset="-122"/>
                <a:cs typeface="Calibri" pitchFamily="34" charset="-120"/>
              </a:rPr>
              <a:t>It's intuitive to view homelessness as a product of 'poor choices.' From there, it's easy to dismiss systemic solutions as unnecessary.</a:t>
            </a:r>
            <a:endParaRPr lang="en-US" sz="1050" dirty="0"/>
          </a:p>
          <a:p>
            <a:pPr marL="0" indent="0">
              <a:lnSpc>
                <a:spcPct val="130000"/>
              </a:lnSpc>
              <a:buNone/>
            </a:pPr>
            <a:endParaRPr lang="en-US" sz="1050" dirty="0"/>
          </a:p>
          <a:p>
            <a:pPr marL="0" indent="0">
              <a:lnSpc>
                <a:spcPct val="130000"/>
              </a:lnSpc>
              <a:buNone/>
            </a:pPr>
            <a:r>
              <a:rPr lang="en-US" sz="1050" dirty="0">
                <a:solidFill>
                  <a:srgbClr val="D6EAED"/>
                </a:solidFill>
                <a:latin typeface="Calibri" pitchFamily="34" charset="0"/>
                <a:ea typeface="Calibri" pitchFamily="34" charset="-122"/>
                <a:cs typeface="Calibri" pitchFamily="34" charset="-120"/>
              </a:rPr>
              <a:t>But consider: when did that person's 'choice' start? If homelessness is purely the result of individual choices, there's nothing for us to do.</a:t>
            </a:r>
            <a:endParaRPr lang="en-US" sz="1050" dirty="0"/>
          </a:p>
        </p:txBody>
      </p:sp>
      <p:sp>
        <p:nvSpPr>
          <p:cNvPr id="8" name="Shape 6"/>
          <p:cNvSpPr/>
          <p:nvPr/>
        </p:nvSpPr>
        <p:spPr>
          <a:xfrm>
            <a:off x="4754880" y="1280160"/>
            <a:ext cx="3749040" cy="1828800"/>
          </a:xfrm>
          <a:prstGeom prst="rect">
            <a:avLst/>
          </a:prstGeom>
          <a:solidFill>
            <a:srgbClr val="FFFFFF">
              <a:alpha val="6000"/>
            </a:srgbClr>
          </a:solidFill>
          <a:ln w="6350">
            <a:solidFill>
              <a:srgbClr val="00C2CB">
                <a:alpha val="30000"/>
              </a:srgbClr>
            </a:solidFill>
            <a:prstDash val="solid"/>
          </a:ln>
        </p:spPr>
        <p:txBody>
          <a:bodyPr/>
          <a:lstStyle/>
          <a:p>
            <a:endParaRPr lang="en-US"/>
          </a:p>
        </p:txBody>
      </p:sp>
      <p:sp>
        <p:nvSpPr>
          <p:cNvPr id="9" name="Shape 7"/>
          <p:cNvSpPr/>
          <p:nvPr/>
        </p:nvSpPr>
        <p:spPr>
          <a:xfrm>
            <a:off x="4754880" y="1280160"/>
            <a:ext cx="3749040" cy="36576"/>
          </a:xfrm>
          <a:prstGeom prst="rect">
            <a:avLst/>
          </a:prstGeom>
          <a:solidFill>
            <a:srgbClr val="F2AF4C"/>
          </a:solidFill>
          <a:ln/>
        </p:spPr>
        <p:txBody>
          <a:bodyPr/>
          <a:lstStyle/>
          <a:p>
            <a:endParaRPr lang="en-US"/>
          </a:p>
        </p:txBody>
      </p:sp>
      <p:sp>
        <p:nvSpPr>
          <p:cNvPr id="10" name="Text 8"/>
          <p:cNvSpPr/>
          <p:nvPr/>
        </p:nvSpPr>
        <p:spPr>
          <a:xfrm>
            <a:off x="4937760" y="1417320"/>
            <a:ext cx="3383280" cy="274320"/>
          </a:xfrm>
          <a:prstGeom prst="rect">
            <a:avLst/>
          </a:prstGeom>
          <a:noFill/>
          <a:ln/>
        </p:spPr>
        <p:txBody>
          <a:bodyPr wrap="square" lIns="0" tIns="0" rIns="0" bIns="0" rtlCol="0" anchor="ctr"/>
          <a:lstStyle/>
          <a:p>
            <a:pPr marL="0" indent="0">
              <a:buNone/>
            </a:pPr>
            <a:r>
              <a:rPr lang="en-US" sz="1400" b="1" dirty="0">
                <a:solidFill>
                  <a:srgbClr val="F2AF4C"/>
                </a:solidFill>
                <a:latin typeface="Trebuchet MS" pitchFamily="34" charset="0"/>
                <a:ea typeface="Trebuchet MS" pitchFamily="34" charset="-122"/>
                <a:cs typeface="Trebuchet MS" pitchFamily="34" charset="-120"/>
              </a:rPr>
              <a:t>The 'Free Riders' Worry</a:t>
            </a:r>
            <a:endParaRPr lang="en-US" sz="1400" dirty="0"/>
          </a:p>
        </p:txBody>
      </p:sp>
      <p:sp>
        <p:nvSpPr>
          <p:cNvPr id="11" name="Text 9"/>
          <p:cNvSpPr/>
          <p:nvPr/>
        </p:nvSpPr>
        <p:spPr>
          <a:xfrm>
            <a:off x="4937760" y="1783080"/>
            <a:ext cx="3383280" cy="1188720"/>
          </a:xfrm>
          <a:prstGeom prst="rect">
            <a:avLst/>
          </a:prstGeom>
          <a:noFill/>
          <a:ln/>
        </p:spPr>
        <p:txBody>
          <a:bodyPr wrap="square" lIns="0" tIns="0" rIns="0" bIns="0" rtlCol="0" anchor="ctr"/>
          <a:lstStyle/>
          <a:p>
            <a:pPr marL="0" indent="0">
              <a:lnSpc>
                <a:spcPct val="130000"/>
              </a:lnSpc>
              <a:buNone/>
            </a:pPr>
            <a:r>
              <a:rPr lang="en-US" sz="1050" dirty="0">
                <a:solidFill>
                  <a:srgbClr val="D6EAED"/>
                </a:solidFill>
                <a:latin typeface="Calibri" pitchFamily="34" charset="0"/>
                <a:ea typeface="Calibri" pitchFamily="34" charset="-122"/>
                <a:cs typeface="Calibri" pitchFamily="34" charset="-120"/>
              </a:rPr>
              <a:t>The perception that helping will disincentivize hard work.</a:t>
            </a:r>
            <a:endParaRPr lang="en-US" sz="1050" dirty="0"/>
          </a:p>
          <a:p>
            <a:pPr marL="0" indent="0">
              <a:lnSpc>
                <a:spcPct val="130000"/>
              </a:lnSpc>
              <a:buNone/>
            </a:pPr>
            <a:endParaRPr lang="en-US" sz="1050" dirty="0"/>
          </a:p>
          <a:p>
            <a:pPr marL="0" indent="0">
              <a:lnSpc>
                <a:spcPct val="130000"/>
              </a:lnSpc>
              <a:buNone/>
            </a:pPr>
            <a:r>
              <a:rPr lang="en-US" sz="1050" dirty="0">
                <a:solidFill>
                  <a:srgbClr val="D6EAED"/>
                </a:solidFill>
                <a:latin typeface="Calibri" pitchFamily="34" charset="0"/>
                <a:ea typeface="Calibri" pitchFamily="34" charset="-122"/>
                <a:cs typeface="Calibri" pitchFamily="34" charset="-120"/>
              </a:rPr>
              <a:t>But consider: if the threat of having to live that life didn't persuade someone to avoid it, why would policy driven by the threat of continuing to live that way work?</a:t>
            </a:r>
            <a:endParaRPr lang="en-US" sz="1050" dirty="0"/>
          </a:p>
        </p:txBody>
      </p:sp>
      <p:sp>
        <p:nvSpPr>
          <p:cNvPr id="12" name="Shape 10"/>
          <p:cNvSpPr/>
          <p:nvPr/>
        </p:nvSpPr>
        <p:spPr>
          <a:xfrm>
            <a:off x="640080" y="3383280"/>
            <a:ext cx="7863840" cy="914400"/>
          </a:xfrm>
          <a:prstGeom prst="rect">
            <a:avLst/>
          </a:prstGeom>
          <a:solidFill>
            <a:srgbClr val="FFFFFF">
              <a:alpha val="6000"/>
            </a:srgbClr>
          </a:solidFill>
          <a:ln/>
        </p:spPr>
        <p:txBody>
          <a:bodyPr/>
          <a:lstStyle/>
          <a:p>
            <a:endParaRPr lang="en-US"/>
          </a:p>
        </p:txBody>
      </p:sp>
      <p:sp>
        <p:nvSpPr>
          <p:cNvPr id="13" name="Shape 11"/>
          <p:cNvSpPr/>
          <p:nvPr/>
        </p:nvSpPr>
        <p:spPr>
          <a:xfrm>
            <a:off x="640080" y="3383280"/>
            <a:ext cx="54864" cy="914400"/>
          </a:xfrm>
          <a:prstGeom prst="rect">
            <a:avLst/>
          </a:prstGeom>
          <a:solidFill>
            <a:srgbClr val="00C2CB"/>
          </a:solidFill>
          <a:ln/>
        </p:spPr>
        <p:txBody>
          <a:bodyPr/>
          <a:lstStyle/>
          <a:p>
            <a:endParaRPr lang="en-US"/>
          </a:p>
        </p:txBody>
      </p:sp>
      <p:pic>
        <p:nvPicPr>
          <p:cNvPr id="14" name="Image 0" descr="preencoded.png"/>
          <p:cNvPicPr>
            <a:picLocks noChangeAspect="1"/>
          </p:cNvPicPr>
          <p:nvPr/>
        </p:nvPicPr>
        <p:blipFill>
          <a:blip r:embed="rId3"/>
          <a:stretch>
            <a:fillRect/>
          </a:stretch>
        </p:blipFill>
        <p:spPr>
          <a:xfrm>
            <a:off x="914400" y="3566160"/>
            <a:ext cx="274320" cy="274320"/>
          </a:xfrm>
          <a:prstGeom prst="rect">
            <a:avLst/>
          </a:prstGeom>
        </p:spPr>
      </p:pic>
      <p:sp>
        <p:nvSpPr>
          <p:cNvPr id="15" name="Text 12"/>
          <p:cNvSpPr/>
          <p:nvPr/>
        </p:nvSpPr>
        <p:spPr>
          <a:xfrm>
            <a:off x="1371600" y="3474720"/>
            <a:ext cx="6858000" cy="274320"/>
          </a:xfrm>
          <a:prstGeom prst="rect">
            <a:avLst/>
          </a:prstGeom>
          <a:noFill/>
          <a:ln/>
        </p:spPr>
        <p:txBody>
          <a:bodyPr wrap="square" lIns="0" tIns="0" rIns="0" bIns="0" rtlCol="0" anchor="ctr"/>
          <a:lstStyle/>
          <a:p>
            <a:pPr marL="0" indent="0">
              <a:buNone/>
            </a:pPr>
            <a:r>
              <a:rPr lang="en-US" sz="1300" b="1" dirty="0">
                <a:solidFill>
                  <a:srgbClr val="00C2CB"/>
                </a:solidFill>
                <a:latin typeface="Trebuchet MS" pitchFamily="34" charset="0"/>
                <a:ea typeface="Trebuchet MS" pitchFamily="34" charset="-122"/>
                <a:cs typeface="Trebuchet MS" pitchFamily="34" charset="-120"/>
              </a:rPr>
              <a:t>The Punchline</a:t>
            </a:r>
            <a:endParaRPr lang="en-US" sz="1300" dirty="0"/>
          </a:p>
        </p:txBody>
      </p:sp>
      <p:sp>
        <p:nvSpPr>
          <p:cNvPr id="16" name="Text 13"/>
          <p:cNvSpPr/>
          <p:nvPr/>
        </p:nvSpPr>
        <p:spPr>
          <a:xfrm>
            <a:off x="1371600" y="3749040"/>
            <a:ext cx="6858000" cy="457200"/>
          </a:xfrm>
          <a:prstGeom prst="rect">
            <a:avLst/>
          </a:prstGeom>
          <a:noFill/>
          <a:ln/>
        </p:spPr>
        <p:txBody>
          <a:bodyPr wrap="square" lIns="0" tIns="0" rIns="0" bIns="0" rtlCol="0" anchor="ctr"/>
          <a:lstStyle/>
          <a:p>
            <a:pPr marL="0" indent="0">
              <a:lnSpc>
                <a:spcPct val="130000"/>
              </a:lnSpc>
              <a:buNone/>
            </a:pPr>
            <a:r>
              <a:rPr lang="en-US" sz="1050" dirty="0">
                <a:solidFill>
                  <a:srgbClr val="D6EAED"/>
                </a:solidFill>
                <a:latin typeface="Calibri" pitchFamily="34" charset="0"/>
                <a:ea typeface="Calibri" pitchFamily="34" charset="-122"/>
                <a:cs typeface="Calibri" pitchFamily="34" charset="-120"/>
              </a:rPr>
              <a:t>The best solution remains the same regardless of our judgments about why someone is unhoused. Searching for the 'most deserving' case has a strong allure — but it's ultimately counterproductive. Often, the people who appear 'least deserving' need support the most.</a:t>
            </a:r>
            <a:endParaRPr lang="en-US" sz="1050" dirty="0"/>
          </a:p>
        </p:txBody>
      </p:sp>
      <p:pic>
        <p:nvPicPr>
          <p:cNvPr id="17" name="Image 1" descr="preencoded.png"/>
          <p:cNvPicPr>
            <a:picLocks noChangeAspect="1"/>
          </p:cNvPicPr>
          <p:nvPr/>
        </p:nvPicPr>
        <p:blipFill>
          <a:blip r:embed="rId4"/>
          <a:stretch>
            <a:fillRect/>
          </a:stretch>
        </p:blipFill>
        <p:spPr>
          <a:xfrm>
            <a:off x="274320" y="4572000"/>
            <a:ext cx="457200" cy="365760"/>
          </a:xfrm>
          <a:prstGeom prst="rect">
            <a:avLst/>
          </a:prstGeom>
        </p:spPr>
      </p:pic>
      <p:sp>
        <p:nvSpPr>
          <p:cNvPr id="18" name="Text 14"/>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8AB4B9"/>
                </a:solidFill>
                <a:latin typeface="Trebuchet MS" pitchFamily="34" charset="0"/>
                <a:ea typeface="Trebuchet MS" pitchFamily="34" charset="-122"/>
                <a:cs typeface="Trebuchet MS" pitchFamily="34" charset="-120"/>
              </a:rPr>
              <a:t>ENLIGHTENED MINDS</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D4EBEE"/>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548640"/>
          </a:xfrm>
          <a:prstGeom prst="rect">
            <a:avLst/>
          </a:prstGeom>
          <a:noFill/>
          <a:ln/>
        </p:spPr>
        <p:txBody>
          <a:bodyPr wrap="square" lIns="0" tIns="0" rIns="0" bIns="0" rtlCol="0" anchor="ctr"/>
          <a:lstStyle/>
          <a:p>
            <a:pPr marL="0" indent="0">
              <a:buNone/>
            </a:pPr>
            <a:r>
              <a:rPr lang="en-US" sz="2800" b="1" dirty="0">
                <a:solidFill>
                  <a:srgbClr val="295E6A"/>
                </a:solidFill>
                <a:latin typeface="Trebuchet MS" pitchFamily="34" charset="0"/>
                <a:ea typeface="Trebuchet MS" pitchFamily="34" charset="-122"/>
                <a:cs typeface="Trebuchet MS" pitchFamily="34" charset="-120"/>
              </a:rPr>
              <a:t>Where Deservedness Leads</a:t>
            </a:r>
            <a:endParaRPr lang="en-US" sz="2800" dirty="0"/>
          </a:p>
        </p:txBody>
      </p:sp>
      <p:sp>
        <p:nvSpPr>
          <p:cNvPr id="3" name="Text 1"/>
          <p:cNvSpPr/>
          <p:nvPr/>
        </p:nvSpPr>
        <p:spPr>
          <a:xfrm>
            <a:off x="640080" y="868680"/>
            <a:ext cx="7863840" cy="274320"/>
          </a:xfrm>
          <a:prstGeom prst="rect">
            <a:avLst/>
          </a:prstGeom>
          <a:noFill/>
          <a:ln/>
        </p:spPr>
        <p:txBody>
          <a:bodyPr wrap="square" lIns="0" tIns="0" rIns="0" bIns="0" rtlCol="0" anchor="ctr"/>
          <a:lstStyle/>
          <a:p>
            <a:pPr marL="0" indent="0">
              <a:buNone/>
            </a:pPr>
            <a:r>
              <a:rPr lang="en-US" sz="1200" i="1" dirty="0">
                <a:solidFill>
                  <a:srgbClr val="5A8A8F"/>
                </a:solidFill>
                <a:latin typeface="Calibri" pitchFamily="34" charset="0"/>
                <a:ea typeface="Calibri" pitchFamily="34" charset="-122"/>
                <a:cs typeface="Calibri" pitchFamily="34" charset="-120"/>
              </a:rPr>
              <a:t>When deservedness drives public policy, it produces predictable failures</a:t>
            </a:r>
            <a:endParaRPr lang="en-US" sz="1200" dirty="0"/>
          </a:p>
        </p:txBody>
      </p:sp>
      <p:sp>
        <p:nvSpPr>
          <p:cNvPr id="4" name="Shape 2"/>
          <p:cNvSpPr/>
          <p:nvPr/>
        </p:nvSpPr>
        <p:spPr>
          <a:xfrm>
            <a:off x="640080" y="1371600"/>
            <a:ext cx="3886200" cy="128016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pic>
        <p:nvPicPr>
          <p:cNvPr id="5" name="Image 0" descr="preencoded.png"/>
          <p:cNvPicPr>
            <a:picLocks noChangeAspect="1"/>
          </p:cNvPicPr>
          <p:nvPr/>
        </p:nvPicPr>
        <p:blipFill>
          <a:blip r:embed="rId3"/>
          <a:stretch>
            <a:fillRect/>
          </a:stretch>
        </p:blipFill>
        <p:spPr>
          <a:xfrm>
            <a:off x="822960" y="1554480"/>
            <a:ext cx="320040" cy="320040"/>
          </a:xfrm>
          <a:prstGeom prst="rect">
            <a:avLst/>
          </a:prstGeom>
        </p:spPr>
      </p:pic>
      <p:sp>
        <p:nvSpPr>
          <p:cNvPr id="6" name="Text 3"/>
          <p:cNvSpPr/>
          <p:nvPr/>
        </p:nvSpPr>
        <p:spPr>
          <a:xfrm>
            <a:off x="1234440" y="1536192"/>
            <a:ext cx="3017520" cy="32004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Over-investment in Eligibility</a:t>
            </a:r>
            <a:endParaRPr lang="en-US" sz="1300" dirty="0"/>
          </a:p>
        </p:txBody>
      </p:sp>
      <p:sp>
        <p:nvSpPr>
          <p:cNvPr id="7" name="Text 4"/>
          <p:cNvSpPr/>
          <p:nvPr/>
        </p:nvSpPr>
        <p:spPr>
          <a:xfrm>
            <a:off x="822960" y="1965960"/>
            <a:ext cx="3520440" cy="594360"/>
          </a:xfrm>
          <a:prstGeom prst="rect">
            <a:avLst/>
          </a:prstGeom>
          <a:noFill/>
          <a:ln/>
        </p:spPr>
        <p:txBody>
          <a:bodyPr wrap="square" lIns="0" tIns="0" rIns="0" bIns="0" rtlCol="0" anchor="ctr"/>
          <a:lstStyle/>
          <a:p>
            <a:pPr marL="0" indent="0">
              <a:lnSpc>
                <a:spcPct val="130000"/>
              </a:lnSpc>
              <a:buNone/>
            </a:pPr>
            <a:r>
              <a:rPr lang="en-US" sz="1050" dirty="0">
                <a:solidFill>
                  <a:srgbClr val="5A8A8F"/>
                </a:solidFill>
                <a:latin typeface="Calibri" pitchFamily="34" charset="0"/>
                <a:ea typeface="Calibri" pitchFamily="34" charset="-122"/>
                <a:cs typeface="Calibri" pitchFamily="34" charset="-120"/>
              </a:rPr>
              <a:t>Resources go to determining who qualifies rather than providing actual service and support.</a:t>
            </a:r>
            <a:endParaRPr lang="en-US" sz="1050" dirty="0"/>
          </a:p>
        </p:txBody>
      </p:sp>
      <p:sp>
        <p:nvSpPr>
          <p:cNvPr id="8" name="Shape 5"/>
          <p:cNvSpPr/>
          <p:nvPr/>
        </p:nvSpPr>
        <p:spPr>
          <a:xfrm>
            <a:off x="4800600" y="1371600"/>
            <a:ext cx="3886200" cy="128016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4983480" y="1554480"/>
            <a:ext cx="320040" cy="320040"/>
          </a:xfrm>
          <a:prstGeom prst="rect">
            <a:avLst/>
          </a:prstGeom>
        </p:spPr>
      </p:pic>
      <p:sp>
        <p:nvSpPr>
          <p:cNvPr id="10" name="Text 6"/>
          <p:cNvSpPr/>
          <p:nvPr/>
        </p:nvSpPr>
        <p:spPr>
          <a:xfrm>
            <a:off x="5394960" y="1536192"/>
            <a:ext cx="3017520" cy="32004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Cart-Before-Horse Programming</a:t>
            </a:r>
            <a:endParaRPr lang="en-US" sz="1300" dirty="0"/>
          </a:p>
        </p:txBody>
      </p:sp>
      <p:sp>
        <p:nvSpPr>
          <p:cNvPr id="11" name="Text 7"/>
          <p:cNvSpPr/>
          <p:nvPr/>
        </p:nvSpPr>
        <p:spPr>
          <a:xfrm>
            <a:off x="4983480" y="1965960"/>
            <a:ext cx="3520440" cy="594360"/>
          </a:xfrm>
          <a:prstGeom prst="rect">
            <a:avLst/>
          </a:prstGeom>
          <a:noFill/>
          <a:ln/>
        </p:spPr>
        <p:txBody>
          <a:bodyPr wrap="square" lIns="0" tIns="0" rIns="0" bIns="0" rtlCol="0" anchor="ctr"/>
          <a:lstStyle/>
          <a:p>
            <a:pPr marL="0" indent="0">
              <a:lnSpc>
                <a:spcPct val="130000"/>
              </a:lnSpc>
              <a:buNone/>
            </a:pPr>
            <a:r>
              <a:rPr lang="en-US" sz="1050" dirty="0">
                <a:solidFill>
                  <a:srgbClr val="5A8A8F"/>
                </a:solidFill>
                <a:latin typeface="Calibri" pitchFamily="34" charset="0"/>
                <a:ea typeface="Calibri" pitchFamily="34" charset="-122"/>
                <a:cs typeface="Calibri" pitchFamily="34" charset="-120"/>
              </a:rPr>
              <a:t>Withholding support until someone proves stability — but stability requires support. Often includes zero-tolerance policies.</a:t>
            </a:r>
            <a:endParaRPr lang="en-US" sz="1050" dirty="0"/>
          </a:p>
        </p:txBody>
      </p:sp>
      <p:sp>
        <p:nvSpPr>
          <p:cNvPr id="12" name="Shape 8"/>
          <p:cNvSpPr/>
          <p:nvPr/>
        </p:nvSpPr>
        <p:spPr>
          <a:xfrm>
            <a:off x="640080" y="2880360"/>
            <a:ext cx="3886200" cy="128016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pic>
        <p:nvPicPr>
          <p:cNvPr id="13" name="Image 2" descr="preencoded.png"/>
          <p:cNvPicPr>
            <a:picLocks noChangeAspect="1"/>
          </p:cNvPicPr>
          <p:nvPr/>
        </p:nvPicPr>
        <p:blipFill>
          <a:blip r:embed="rId5"/>
          <a:stretch>
            <a:fillRect/>
          </a:stretch>
        </p:blipFill>
        <p:spPr>
          <a:xfrm>
            <a:off x="822960" y="3063240"/>
            <a:ext cx="320040" cy="320040"/>
          </a:xfrm>
          <a:prstGeom prst="rect">
            <a:avLst/>
          </a:prstGeom>
        </p:spPr>
      </p:pic>
      <p:sp>
        <p:nvSpPr>
          <p:cNvPr id="14" name="Text 9"/>
          <p:cNvSpPr/>
          <p:nvPr/>
        </p:nvSpPr>
        <p:spPr>
          <a:xfrm>
            <a:off x="1234440" y="3044952"/>
            <a:ext cx="3017520" cy="32004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Subpar Conditions by Design</a:t>
            </a:r>
            <a:endParaRPr lang="en-US" sz="1300" dirty="0"/>
          </a:p>
        </p:txBody>
      </p:sp>
      <p:sp>
        <p:nvSpPr>
          <p:cNvPr id="15" name="Text 10"/>
          <p:cNvSpPr/>
          <p:nvPr/>
        </p:nvSpPr>
        <p:spPr>
          <a:xfrm>
            <a:off x="822960" y="3474720"/>
            <a:ext cx="3520440" cy="594360"/>
          </a:xfrm>
          <a:prstGeom prst="rect">
            <a:avLst/>
          </a:prstGeom>
          <a:noFill/>
          <a:ln/>
        </p:spPr>
        <p:txBody>
          <a:bodyPr wrap="square" lIns="0" tIns="0" rIns="0" bIns="0" rtlCol="0" anchor="ctr"/>
          <a:lstStyle/>
          <a:p>
            <a:pPr marL="0" indent="0">
              <a:lnSpc>
                <a:spcPct val="130000"/>
              </a:lnSpc>
              <a:buNone/>
            </a:pPr>
            <a:r>
              <a:rPr lang="en-US" sz="1050" dirty="0">
                <a:solidFill>
                  <a:srgbClr val="5A8A8F"/>
                </a:solidFill>
                <a:latin typeface="Calibri" pitchFamily="34" charset="0"/>
                <a:ea typeface="Calibri" pitchFamily="34" charset="-122"/>
                <a:cs typeface="Calibri" pitchFamily="34" charset="-120"/>
              </a:rPr>
              <a:t>Intentional creation of uncomfortable environments as 'motivation' — reinforcing the lack of self-worth that keeps people stuck.</a:t>
            </a:r>
            <a:endParaRPr lang="en-US" sz="1050" dirty="0"/>
          </a:p>
        </p:txBody>
      </p:sp>
      <p:sp>
        <p:nvSpPr>
          <p:cNvPr id="16" name="Shape 11"/>
          <p:cNvSpPr/>
          <p:nvPr/>
        </p:nvSpPr>
        <p:spPr>
          <a:xfrm>
            <a:off x="4800600" y="2880360"/>
            <a:ext cx="3886200" cy="1280160"/>
          </a:xfrm>
          <a:prstGeom prst="rect">
            <a:avLst/>
          </a:prstGeom>
          <a:solidFill>
            <a:srgbClr val="FFFFFF"/>
          </a:solidFill>
          <a:ln/>
          <a:effectLst>
            <a:outerShdw blurRad="101600" dist="38100" dir="8100000" algn="bl" rotWithShape="0">
              <a:srgbClr val="000000">
                <a:alpha val="8000"/>
              </a:srgbClr>
            </a:outerShdw>
          </a:effectLst>
        </p:spPr>
        <p:txBody>
          <a:bodyPr/>
          <a:lstStyle/>
          <a:p>
            <a:endParaRPr lang="en-US"/>
          </a:p>
        </p:txBody>
      </p:sp>
      <p:pic>
        <p:nvPicPr>
          <p:cNvPr id="17" name="Image 3" descr="preencoded.png"/>
          <p:cNvPicPr>
            <a:picLocks noChangeAspect="1"/>
          </p:cNvPicPr>
          <p:nvPr/>
        </p:nvPicPr>
        <p:blipFill>
          <a:blip r:embed="rId6"/>
          <a:stretch>
            <a:fillRect/>
          </a:stretch>
        </p:blipFill>
        <p:spPr>
          <a:xfrm>
            <a:off x="4983480" y="3063240"/>
            <a:ext cx="320040" cy="320040"/>
          </a:xfrm>
          <a:prstGeom prst="rect">
            <a:avLst/>
          </a:prstGeom>
        </p:spPr>
      </p:pic>
      <p:sp>
        <p:nvSpPr>
          <p:cNvPr id="18" name="Text 12"/>
          <p:cNvSpPr/>
          <p:nvPr/>
        </p:nvSpPr>
        <p:spPr>
          <a:xfrm>
            <a:off x="5394960" y="3044952"/>
            <a:ext cx="3017520" cy="320040"/>
          </a:xfrm>
          <a:prstGeom prst="rect">
            <a:avLst/>
          </a:prstGeom>
          <a:noFill/>
          <a:ln/>
        </p:spPr>
        <p:txBody>
          <a:bodyPr wrap="square" lIns="0" tIns="0" rIns="0" bIns="0" rtlCol="0" anchor="ctr"/>
          <a:lstStyle/>
          <a:p>
            <a:pPr marL="0" indent="0">
              <a:buNone/>
            </a:pPr>
            <a:r>
              <a:rPr lang="en-US" sz="1300" b="1" dirty="0">
                <a:solidFill>
                  <a:srgbClr val="295E6A"/>
                </a:solidFill>
                <a:latin typeface="Trebuchet MS" pitchFamily="34" charset="0"/>
                <a:ea typeface="Trebuchet MS" pitchFamily="34" charset="-122"/>
                <a:cs typeface="Trebuchet MS" pitchFamily="34" charset="-120"/>
              </a:rPr>
              <a:t>Misunderstanding Human Need</a:t>
            </a:r>
            <a:endParaRPr lang="en-US" sz="1300" dirty="0"/>
          </a:p>
        </p:txBody>
      </p:sp>
      <p:sp>
        <p:nvSpPr>
          <p:cNvPr id="19" name="Text 13"/>
          <p:cNvSpPr/>
          <p:nvPr/>
        </p:nvSpPr>
        <p:spPr>
          <a:xfrm>
            <a:off x="4983480" y="3474720"/>
            <a:ext cx="3520440" cy="594360"/>
          </a:xfrm>
          <a:prstGeom prst="rect">
            <a:avLst/>
          </a:prstGeom>
          <a:noFill/>
          <a:ln/>
        </p:spPr>
        <p:txBody>
          <a:bodyPr wrap="square" lIns="0" tIns="0" rIns="0" bIns="0" rtlCol="0" anchor="ctr"/>
          <a:lstStyle/>
          <a:p>
            <a:pPr marL="0" indent="0">
              <a:lnSpc>
                <a:spcPct val="130000"/>
              </a:lnSpc>
              <a:buNone/>
            </a:pPr>
            <a:r>
              <a:rPr lang="en-US" sz="1050" dirty="0">
                <a:solidFill>
                  <a:srgbClr val="5A8A8F"/>
                </a:solidFill>
                <a:latin typeface="Calibri" pitchFamily="34" charset="0"/>
                <a:ea typeface="Calibri" pitchFamily="34" charset="-122"/>
                <a:cs typeface="Calibri" pitchFamily="34" charset="-120"/>
              </a:rPr>
              <a:t>Treating complex trauma and systemic barriers as a motivation problem. Retribution masquerading as policy.</a:t>
            </a:r>
            <a:endParaRPr lang="en-US" sz="1050" dirty="0"/>
          </a:p>
        </p:txBody>
      </p:sp>
      <p:pic>
        <p:nvPicPr>
          <p:cNvPr id="20" name="Image 4" descr="preencoded.png"/>
          <p:cNvPicPr>
            <a:picLocks noChangeAspect="1"/>
          </p:cNvPicPr>
          <p:nvPr/>
        </p:nvPicPr>
        <p:blipFill>
          <a:blip r:embed="rId7"/>
          <a:stretch>
            <a:fillRect/>
          </a:stretch>
        </p:blipFill>
        <p:spPr>
          <a:xfrm>
            <a:off x="274320" y="4572000"/>
            <a:ext cx="457200" cy="365760"/>
          </a:xfrm>
          <a:prstGeom prst="rect">
            <a:avLst/>
          </a:prstGeom>
        </p:spPr>
      </p:pic>
      <p:sp>
        <p:nvSpPr>
          <p:cNvPr id="21" name="Text 14"/>
          <p:cNvSpPr/>
          <p:nvPr/>
        </p:nvSpPr>
        <p:spPr>
          <a:xfrm>
            <a:off x="749808" y="4617720"/>
            <a:ext cx="2286000" cy="292608"/>
          </a:xfrm>
          <a:prstGeom prst="rect">
            <a:avLst/>
          </a:prstGeom>
          <a:noFill/>
          <a:ln/>
        </p:spPr>
        <p:txBody>
          <a:bodyPr wrap="square" lIns="0" tIns="0" rIns="0" bIns="0" rtlCol="0" anchor="ctr"/>
          <a:lstStyle/>
          <a:p>
            <a:pPr marL="0" indent="0">
              <a:buNone/>
            </a:pPr>
            <a:r>
              <a:rPr lang="en-US" sz="800" b="1" kern="0" spc="300" dirty="0">
                <a:solidFill>
                  <a:srgbClr val="295E6A"/>
                </a:solidFill>
                <a:latin typeface="Trebuchet MS" pitchFamily="34" charset="0"/>
                <a:ea typeface="Trebuchet MS" pitchFamily="34" charset="-122"/>
                <a:cs typeface="Trebuchet MS" pitchFamily="34" charset="-120"/>
              </a:rPr>
              <a:t>ENLIGHTENED MINDS</a:t>
            </a:r>
            <a:endParaRPr lang="en-US" sz="800" dirty="0"/>
          </a:p>
        </p:txBody>
      </p:sp>
      <p:sp>
        <p:nvSpPr>
          <p:cNvPr id="22" name="Text 15"/>
          <p:cNvSpPr/>
          <p:nvPr/>
        </p:nvSpPr>
        <p:spPr>
          <a:xfrm>
            <a:off x="8046720" y="4617720"/>
            <a:ext cx="731520" cy="292608"/>
          </a:xfrm>
          <a:prstGeom prst="rect">
            <a:avLst/>
          </a:prstGeom>
          <a:noFill/>
          <a:ln/>
        </p:spPr>
        <p:txBody>
          <a:bodyPr wrap="square" lIns="0" tIns="0" rIns="0" bIns="0" rtlCol="0" anchor="ctr"/>
          <a:lstStyle/>
          <a:p>
            <a:pPr marL="0" indent="0" algn="r">
              <a:buNone/>
            </a:pPr>
            <a:r>
              <a:rPr lang="en-US" sz="900" dirty="0">
                <a:solidFill>
                  <a:srgbClr val="5A8A8F"/>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12F38"/>
        </a:solidFill>
        <a:effectLst/>
      </p:bgPr>
    </p:bg>
    <p:spTree>
      <p:nvGrpSpPr>
        <p:cNvPr id="1" name=""/>
        <p:cNvGrpSpPr/>
        <p:nvPr/>
      </p:nvGrpSpPr>
      <p:grpSpPr>
        <a:xfrm>
          <a:off x="0" y="0"/>
          <a:ext cx="0" cy="0"/>
          <a:chOff x="0" y="0"/>
          <a:chExt cx="0" cy="0"/>
        </a:xfrm>
      </p:grpSpPr>
      <p:sp>
        <p:nvSpPr>
          <p:cNvPr id="3" name="Text 1"/>
          <p:cNvSpPr/>
          <p:nvPr/>
        </p:nvSpPr>
        <p:spPr>
          <a:xfrm>
            <a:off x="640080" y="365760"/>
            <a:ext cx="7863840" cy="548640"/>
          </a:xfrm>
          <a:prstGeom prst="rect">
            <a:avLst/>
          </a:prstGeom>
          <a:noFill/>
          <a:ln/>
        </p:spPr>
        <p:txBody>
          <a:bodyPr wrap="square" lIns="0" tIns="0" rIns="0" bIns="0" rtlCol="0" anchor="ctr"/>
          <a:lstStyle/>
          <a:p>
            <a:pPr marL="0" indent="0">
              <a:buNone/>
            </a:pPr>
            <a:r>
              <a:rPr lang="en-US" sz="2800" b="1" dirty="0">
                <a:solidFill>
                  <a:srgbClr val="FFFFFF"/>
                </a:solidFill>
                <a:latin typeface="Trebuchet MS" pitchFamily="34" charset="0"/>
                <a:ea typeface="Trebuchet MS" pitchFamily="34" charset="-122"/>
                <a:cs typeface="Trebuchet MS" pitchFamily="34" charset="-120"/>
              </a:rPr>
              <a:t>Superheroes Shouldn't Be Needed</a:t>
            </a:r>
            <a:endParaRPr lang="en-US" sz="2800" dirty="0"/>
          </a:p>
        </p:txBody>
      </p:sp>
      <p:sp>
        <p:nvSpPr>
          <p:cNvPr id="4" name="Text 2"/>
          <p:cNvSpPr/>
          <p:nvPr/>
        </p:nvSpPr>
        <p:spPr>
          <a:xfrm>
            <a:off x="640080" y="868680"/>
            <a:ext cx="7863840" cy="274320"/>
          </a:xfrm>
          <a:prstGeom prst="rect">
            <a:avLst/>
          </a:prstGeom>
          <a:noFill/>
          <a:ln/>
        </p:spPr>
        <p:txBody>
          <a:bodyPr wrap="square" lIns="0" tIns="0" rIns="0" bIns="0" rtlCol="0" anchor="ctr"/>
          <a:lstStyle/>
          <a:p>
            <a:pPr marL="0" indent="0">
              <a:buNone/>
            </a:pPr>
            <a:r>
              <a:rPr lang="en-US" sz="1300" i="1" dirty="0">
                <a:solidFill>
                  <a:srgbClr val="8AB4B9"/>
                </a:solidFill>
                <a:latin typeface="Calibri Light" pitchFamily="34" charset="0"/>
                <a:ea typeface="Calibri Light" pitchFamily="34" charset="-122"/>
                <a:cs typeface="Calibri Light" pitchFamily="34" charset="-120"/>
              </a:rPr>
              <a:t>Consider what we often ask people experiencing homelessness to do:</a:t>
            </a:r>
            <a:endParaRPr lang="en-US" sz="1300" dirty="0"/>
          </a:p>
        </p:txBody>
      </p:sp>
      <p:sp>
        <p:nvSpPr>
          <p:cNvPr id="5" name="Shape 3"/>
          <p:cNvSpPr/>
          <p:nvPr/>
        </p:nvSpPr>
        <p:spPr>
          <a:xfrm>
            <a:off x="617220" y="1187196"/>
            <a:ext cx="7863840" cy="502920"/>
          </a:xfrm>
          <a:prstGeom prst="rect">
            <a:avLst/>
          </a:prstGeom>
          <a:solidFill>
            <a:srgbClr val="FFFFFF">
              <a:alpha val="6000"/>
            </a:srgbClr>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891540" y="1278636"/>
            <a:ext cx="274320" cy="274320"/>
          </a:xfrm>
          <a:prstGeom prst="rect">
            <a:avLst/>
          </a:prstGeom>
        </p:spPr>
      </p:pic>
      <p:sp>
        <p:nvSpPr>
          <p:cNvPr id="7" name="Text 4"/>
          <p:cNvSpPr/>
          <p:nvPr/>
        </p:nvSpPr>
        <p:spPr>
          <a:xfrm>
            <a:off x="1394460" y="1232916"/>
            <a:ext cx="6858000" cy="411480"/>
          </a:xfrm>
          <a:prstGeom prst="rect">
            <a:avLst/>
          </a:prstGeom>
          <a:noFill/>
          <a:ln/>
        </p:spPr>
        <p:txBody>
          <a:bodyPr wrap="square" lIns="0" tIns="0" rIns="0" bIns="0" rtlCol="0" anchor="ctr"/>
          <a:lstStyle/>
          <a:p>
            <a:pPr marL="0" indent="0">
              <a:buNone/>
            </a:pPr>
            <a:r>
              <a:rPr lang="en-US" sz="1200" dirty="0">
                <a:solidFill>
                  <a:srgbClr val="D6EAED"/>
                </a:solidFill>
                <a:latin typeface="Calibri" pitchFamily="34" charset="0"/>
                <a:ea typeface="Calibri" pitchFamily="34" charset="-122"/>
                <a:cs typeface="Calibri" pitchFamily="34" charset="-120"/>
              </a:rPr>
              <a:t>Abandon the ways they've been getting their needs met and immediately trust a program run by strangers</a:t>
            </a:r>
            <a:endParaRPr lang="en-US" sz="1200" dirty="0"/>
          </a:p>
        </p:txBody>
      </p:sp>
      <p:sp>
        <p:nvSpPr>
          <p:cNvPr id="8" name="Shape 5"/>
          <p:cNvSpPr/>
          <p:nvPr/>
        </p:nvSpPr>
        <p:spPr>
          <a:xfrm>
            <a:off x="617220" y="1827276"/>
            <a:ext cx="7863840" cy="502920"/>
          </a:xfrm>
          <a:prstGeom prst="rect">
            <a:avLst/>
          </a:prstGeom>
          <a:solidFill>
            <a:srgbClr val="FFFFFF">
              <a:alpha val="6000"/>
            </a:srgbClr>
          </a:solidFill>
          <a:ln/>
        </p:spPr>
        <p:txBody>
          <a:bodyPr/>
          <a:lstStyle/>
          <a:p>
            <a:endParaRPr lang="en-US"/>
          </a:p>
        </p:txBody>
      </p:sp>
      <p:pic>
        <p:nvPicPr>
          <p:cNvPr id="9" name="Image 1" descr="preencoded.png"/>
          <p:cNvPicPr>
            <a:picLocks noChangeAspect="1"/>
          </p:cNvPicPr>
          <p:nvPr/>
        </p:nvPicPr>
        <p:blipFill>
          <a:blip r:embed="rId4"/>
          <a:stretch>
            <a:fillRect/>
          </a:stretch>
        </p:blipFill>
        <p:spPr>
          <a:xfrm>
            <a:off x="891540" y="1918716"/>
            <a:ext cx="274320" cy="274320"/>
          </a:xfrm>
          <a:prstGeom prst="rect">
            <a:avLst/>
          </a:prstGeom>
        </p:spPr>
      </p:pic>
      <p:sp>
        <p:nvSpPr>
          <p:cNvPr id="10" name="Text 6"/>
          <p:cNvSpPr/>
          <p:nvPr/>
        </p:nvSpPr>
        <p:spPr>
          <a:xfrm>
            <a:off x="1394460" y="1872996"/>
            <a:ext cx="6858000" cy="411480"/>
          </a:xfrm>
          <a:prstGeom prst="rect">
            <a:avLst/>
          </a:prstGeom>
          <a:noFill/>
          <a:ln/>
        </p:spPr>
        <p:txBody>
          <a:bodyPr wrap="square" lIns="0" tIns="0" rIns="0" bIns="0" rtlCol="0" anchor="ctr"/>
          <a:lstStyle/>
          <a:p>
            <a:pPr marL="0" indent="0">
              <a:buNone/>
            </a:pPr>
            <a:r>
              <a:rPr lang="en-US" sz="1200" dirty="0">
                <a:solidFill>
                  <a:srgbClr val="D6EAED"/>
                </a:solidFill>
                <a:latin typeface="Calibri" pitchFamily="34" charset="0"/>
                <a:ea typeface="Calibri" pitchFamily="34" charset="-122"/>
                <a:cs typeface="Calibri" pitchFamily="34" charset="-120"/>
              </a:rPr>
              <a:t>Rewire their brains to stop reacting as if they're in crisis — even though they still might be</a:t>
            </a:r>
            <a:endParaRPr lang="en-US" sz="1200" dirty="0"/>
          </a:p>
        </p:txBody>
      </p:sp>
      <p:sp>
        <p:nvSpPr>
          <p:cNvPr id="11" name="Shape 7"/>
          <p:cNvSpPr/>
          <p:nvPr/>
        </p:nvSpPr>
        <p:spPr>
          <a:xfrm>
            <a:off x="617220" y="2467356"/>
            <a:ext cx="7863840" cy="502920"/>
          </a:xfrm>
          <a:prstGeom prst="rect">
            <a:avLst/>
          </a:prstGeom>
          <a:solidFill>
            <a:srgbClr val="FFFFFF">
              <a:alpha val="6000"/>
            </a:srgbClr>
          </a:solidFill>
          <a:ln/>
        </p:spPr>
        <p:txBody>
          <a:bodyPr/>
          <a:lstStyle/>
          <a:p>
            <a:endParaRPr lang="en-US"/>
          </a:p>
        </p:txBody>
      </p:sp>
      <p:pic>
        <p:nvPicPr>
          <p:cNvPr id="12" name="Image 2" descr="preencoded.png"/>
          <p:cNvPicPr>
            <a:picLocks noChangeAspect="1"/>
          </p:cNvPicPr>
          <p:nvPr/>
        </p:nvPicPr>
        <p:blipFill>
          <a:blip r:embed="rId5"/>
          <a:stretch>
            <a:fillRect/>
          </a:stretch>
        </p:blipFill>
        <p:spPr>
          <a:xfrm>
            <a:off x="891540" y="2558796"/>
            <a:ext cx="274320" cy="274320"/>
          </a:xfrm>
          <a:prstGeom prst="rect">
            <a:avLst/>
          </a:prstGeom>
        </p:spPr>
      </p:pic>
      <p:sp>
        <p:nvSpPr>
          <p:cNvPr id="13" name="Text 8"/>
          <p:cNvSpPr/>
          <p:nvPr/>
        </p:nvSpPr>
        <p:spPr>
          <a:xfrm>
            <a:off x="1394460" y="2513076"/>
            <a:ext cx="6858000" cy="411480"/>
          </a:xfrm>
          <a:prstGeom prst="rect">
            <a:avLst/>
          </a:prstGeom>
          <a:noFill/>
          <a:ln/>
        </p:spPr>
        <p:txBody>
          <a:bodyPr wrap="square" lIns="0" tIns="0" rIns="0" bIns="0" rtlCol="0" anchor="ctr"/>
          <a:lstStyle/>
          <a:p>
            <a:pPr marL="0" indent="0">
              <a:buNone/>
            </a:pPr>
            <a:r>
              <a:rPr lang="en-US" sz="1200" dirty="0">
                <a:solidFill>
                  <a:srgbClr val="D6EAED"/>
                </a:solidFill>
                <a:latin typeface="Calibri" pitchFamily="34" charset="0"/>
                <a:ea typeface="Calibri" pitchFamily="34" charset="-122"/>
                <a:cs typeface="Calibri" pitchFamily="34" charset="-120"/>
              </a:rPr>
              <a:t>Demonstrate skills they may not yet have, or haven't used in years</a:t>
            </a:r>
            <a:endParaRPr lang="en-US" sz="1200" dirty="0"/>
          </a:p>
        </p:txBody>
      </p:sp>
      <p:sp>
        <p:nvSpPr>
          <p:cNvPr id="14" name="Shape 9"/>
          <p:cNvSpPr/>
          <p:nvPr/>
        </p:nvSpPr>
        <p:spPr>
          <a:xfrm>
            <a:off x="617220" y="3107436"/>
            <a:ext cx="7863840" cy="502920"/>
          </a:xfrm>
          <a:prstGeom prst="rect">
            <a:avLst/>
          </a:prstGeom>
          <a:solidFill>
            <a:srgbClr val="FFFFFF">
              <a:alpha val="6000"/>
            </a:srgbClr>
          </a:solidFill>
          <a:ln/>
        </p:spPr>
        <p:txBody>
          <a:bodyPr/>
          <a:lstStyle/>
          <a:p>
            <a:endParaRPr lang="en-US"/>
          </a:p>
        </p:txBody>
      </p:sp>
      <p:pic>
        <p:nvPicPr>
          <p:cNvPr id="15" name="Image 3" descr="preencoded.png"/>
          <p:cNvPicPr>
            <a:picLocks noChangeAspect="1"/>
          </p:cNvPicPr>
          <p:nvPr/>
        </p:nvPicPr>
        <p:blipFill>
          <a:blip r:embed="rId6"/>
          <a:stretch>
            <a:fillRect/>
          </a:stretch>
        </p:blipFill>
        <p:spPr>
          <a:xfrm>
            <a:off x="891540" y="3198876"/>
            <a:ext cx="274320" cy="274320"/>
          </a:xfrm>
          <a:prstGeom prst="rect">
            <a:avLst/>
          </a:prstGeom>
        </p:spPr>
      </p:pic>
      <p:sp>
        <p:nvSpPr>
          <p:cNvPr id="16" name="Text 10"/>
          <p:cNvSpPr/>
          <p:nvPr/>
        </p:nvSpPr>
        <p:spPr>
          <a:xfrm>
            <a:off x="1394460" y="3153156"/>
            <a:ext cx="6858000" cy="411480"/>
          </a:xfrm>
          <a:prstGeom prst="rect">
            <a:avLst/>
          </a:prstGeom>
          <a:noFill/>
          <a:ln/>
        </p:spPr>
        <p:txBody>
          <a:bodyPr wrap="square" lIns="0" tIns="0" rIns="0" bIns="0" rtlCol="0" anchor="ctr"/>
          <a:lstStyle/>
          <a:p>
            <a:pPr marL="0" indent="0">
              <a:buNone/>
            </a:pPr>
            <a:r>
              <a:rPr lang="en-US" sz="1200" dirty="0">
                <a:solidFill>
                  <a:srgbClr val="D6EAED"/>
                </a:solidFill>
                <a:latin typeface="Calibri" pitchFamily="34" charset="0"/>
                <a:ea typeface="Calibri" pitchFamily="34" charset="-122"/>
                <a:cs typeface="Calibri" pitchFamily="34" charset="-120"/>
              </a:rPr>
              <a:t>If using drugs to cope, stop immediately with no relapses</a:t>
            </a:r>
            <a:endParaRPr lang="en-US" sz="1200" dirty="0"/>
          </a:p>
        </p:txBody>
      </p:sp>
      <p:sp>
        <p:nvSpPr>
          <p:cNvPr id="17" name="Shape 11"/>
          <p:cNvSpPr/>
          <p:nvPr/>
        </p:nvSpPr>
        <p:spPr>
          <a:xfrm>
            <a:off x="617220" y="3758946"/>
            <a:ext cx="7863840" cy="502920"/>
          </a:xfrm>
          <a:prstGeom prst="rect">
            <a:avLst/>
          </a:prstGeom>
          <a:solidFill>
            <a:srgbClr val="FFFFFF">
              <a:alpha val="6000"/>
            </a:srgbClr>
          </a:solidFill>
          <a:ln/>
        </p:spPr>
        <p:txBody>
          <a:bodyPr/>
          <a:lstStyle/>
          <a:p>
            <a:endParaRPr lang="en-US"/>
          </a:p>
        </p:txBody>
      </p:sp>
      <p:pic>
        <p:nvPicPr>
          <p:cNvPr id="18" name="Image 4" descr="preencoded.png"/>
          <p:cNvPicPr>
            <a:picLocks noChangeAspect="1"/>
          </p:cNvPicPr>
          <p:nvPr/>
        </p:nvPicPr>
        <p:blipFill>
          <a:blip r:embed="rId7"/>
          <a:stretch>
            <a:fillRect/>
          </a:stretch>
        </p:blipFill>
        <p:spPr>
          <a:xfrm>
            <a:off x="891540" y="3838956"/>
            <a:ext cx="274320" cy="274320"/>
          </a:xfrm>
          <a:prstGeom prst="rect">
            <a:avLst/>
          </a:prstGeom>
        </p:spPr>
      </p:pic>
      <p:sp>
        <p:nvSpPr>
          <p:cNvPr id="19" name="Text 12"/>
          <p:cNvSpPr/>
          <p:nvPr/>
        </p:nvSpPr>
        <p:spPr>
          <a:xfrm>
            <a:off x="1394460" y="3793236"/>
            <a:ext cx="6858000" cy="411480"/>
          </a:xfrm>
          <a:prstGeom prst="rect">
            <a:avLst/>
          </a:prstGeom>
          <a:noFill/>
          <a:ln/>
        </p:spPr>
        <p:txBody>
          <a:bodyPr wrap="square" lIns="0" tIns="0" rIns="0" bIns="0" rtlCol="0" anchor="ctr"/>
          <a:lstStyle/>
          <a:p>
            <a:pPr marL="0" indent="0">
              <a:buNone/>
            </a:pPr>
            <a:r>
              <a:rPr lang="en-US" sz="1200" dirty="0">
                <a:solidFill>
                  <a:srgbClr val="D6EAED"/>
                </a:solidFill>
                <a:latin typeface="Calibri" pitchFamily="34" charset="0"/>
                <a:ea typeface="Calibri" pitchFamily="34" charset="-122"/>
                <a:cs typeface="Calibri" pitchFamily="34" charset="-120"/>
              </a:rPr>
              <a:t>Without transportation or adequate housing, find and hold down a job</a:t>
            </a:r>
            <a:endParaRPr lang="en-US" sz="1200" dirty="0"/>
          </a:p>
        </p:txBody>
      </p:sp>
      <p:sp>
        <p:nvSpPr>
          <p:cNvPr id="20" name="Text 13"/>
          <p:cNvSpPr/>
          <p:nvPr/>
        </p:nvSpPr>
        <p:spPr>
          <a:xfrm>
            <a:off x="693420" y="4347972"/>
            <a:ext cx="7863840" cy="320040"/>
          </a:xfrm>
          <a:prstGeom prst="rect">
            <a:avLst/>
          </a:prstGeom>
          <a:noFill/>
          <a:ln/>
        </p:spPr>
        <p:txBody>
          <a:bodyPr wrap="square" lIns="0" tIns="0" rIns="0" bIns="0" rtlCol="0" anchor="ctr"/>
          <a:lstStyle/>
          <a:p>
            <a:pPr marL="0" indent="0">
              <a:buNone/>
            </a:pPr>
            <a:r>
              <a:rPr lang="en-US" sz="1400" b="1" i="1" dirty="0">
                <a:solidFill>
                  <a:srgbClr val="00C2CB"/>
                </a:solidFill>
                <a:latin typeface="Calibri" pitchFamily="34" charset="0"/>
                <a:ea typeface="Calibri" pitchFamily="34" charset="-122"/>
                <a:cs typeface="Calibri" pitchFamily="34" charset="-120"/>
              </a:rPr>
              <a:t>We ask people to demonstrate stability as a prerequisite for accessing the very things that create stability.</a:t>
            </a:r>
            <a:endParaRPr lang="en-US" sz="1400" dirty="0"/>
          </a:p>
        </p:txBody>
      </p:sp>
      <p:pic>
        <p:nvPicPr>
          <p:cNvPr id="21" name="Image 5" descr="preencoded.png"/>
          <p:cNvPicPr>
            <a:picLocks noChangeAspect="1"/>
          </p:cNvPicPr>
          <p:nvPr/>
        </p:nvPicPr>
        <p:blipFill>
          <a:blip r:embed="rId8"/>
          <a:stretch>
            <a:fillRect/>
          </a:stretch>
        </p:blipFill>
        <p:spPr>
          <a:xfrm>
            <a:off x="160020" y="4669536"/>
            <a:ext cx="457200" cy="365760"/>
          </a:xfrm>
          <a:prstGeom prst="rect">
            <a:avLst/>
          </a:prstGeom>
        </p:spPr>
      </p:pic>
      <p:sp>
        <p:nvSpPr>
          <p:cNvPr id="22" name="Text 14"/>
          <p:cNvSpPr/>
          <p:nvPr/>
        </p:nvSpPr>
        <p:spPr>
          <a:xfrm>
            <a:off x="777240" y="4706112"/>
            <a:ext cx="2286000" cy="292608"/>
          </a:xfrm>
          <a:prstGeom prst="rect">
            <a:avLst/>
          </a:prstGeom>
          <a:noFill/>
          <a:ln/>
        </p:spPr>
        <p:txBody>
          <a:bodyPr wrap="square" lIns="0" tIns="0" rIns="0" bIns="0" rtlCol="0" anchor="ctr"/>
          <a:lstStyle/>
          <a:p>
            <a:pPr marL="0" indent="0">
              <a:buNone/>
            </a:pPr>
            <a:r>
              <a:rPr lang="en-US" sz="800" b="1" kern="0" spc="300" dirty="0">
                <a:solidFill>
                  <a:srgbClr val="8AB4B9"/>
                </a:solidFill>
                <a:latin typeface="Trebuchet MS" pitchFamily="34" charset="0"/>
                <a:ea typeface="Trebuchet MS" pitchFamily="34" charset="-122"/>
                <a:cs typeface="Trebuchet MS" pitchFamily="34" charset="-120"/>
              </a:rPr>
              <a:t>ENLIGHTENED MINDS</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1869</Words>
  <Application>Microsoft Macintosh PowerPoint</Application>
  <PresentationFormat>On-screen Show (16:9)</PresentationFormat>
  <Paragraphs>233</Paragraphs>
  <Slides>21</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Courier New</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Imagining a Different Approach to Homelessness</dc:title>
  <dc:subject>PptxGenJS Presentation</dc:subject>
  <dc:creator>Enlightened Minds LLC</dc:creator>
  <cp:lastModifiedBy>Jarrod Sanderson</cp:lastModifiedBy>
  <cp:revision>2</cp:revision>
  <dcterms:created xsi:type="dcterms:W3CDTF">2026-03-12T00:52:55Z</dcterms:created>
  <dcterms:modified xsi:type="dcterms:W3CDTF">2026-03-12T00:58:53Z</dcterms:modified>
</cp:coreProperties>
</file>