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66" d="100"/>
          <a:sy n="166" d="100"/>
        </p:scale>
        <p:origin x="2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5100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6.png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303520" y="-731520"/>
            <a:ext cx="5029200" cy="5029200"/>
          </a:xfrm>
          <a:prstGeom prst="line">
            <a:avLst/>
          </a:prstGeom>
          <a:solidFill>
            <a:srgbClr val="102030"/>
          </a:solidFill>
          <a:ln w="12700">
            <a:solidFill>
              <a:srgbClr val="1020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5943600" y="-274320"/>
            <a:ext cx="3657600" cy="3657600"/>
          </a:xfrm>
          <a:prstGeom prst="line">
            <a:avLst/>
          </a:prstGeom>
          <a:solidFill>
            <a:srgbClr val="0A2438"/>
          </a:solidFill>
          <a:ln w="12700">
            <a:solidFill>
              <a:srgbClr val="0A24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6480" y="457200"/>
            <a:ext cx="2286000" cy="22860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20040" y="41148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400" dirty="0">
                <a:solidFill>
                  <a:srgbClr val="4EC9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ENLIGHTENED MINDS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320040" y="804672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400" dirty="0">
                <a:solidFill>
                  <a:srgbClr val="4A7A9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LLC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320040" y="1280160"/>
            <a:ext cx="5486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Self-Care for</a:t>
            </a:r>
            <a:endParaRPr lang="en-US" sz="4200" dirty="0"/>
          </a:p>
        </p:txBody>
      </p:sp>
      <p:sp>
        <p:nvSpPr>
          <p:cNvPr id="9" name="Text 6"/>
          <p:cNvSpPr/>
          <p:nvPr/>
        </p:nvSpPr>
        <p:spPr>
          <a:xfrm>
            <a:off x="320040" y="2011680"/>
            <a:ext cx="6400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4EC9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Helping Professionals</a:t>
            </a:r>
            <a:endParaRPr lang="en-US" sz="4200" dirty="0"/>
          </a:p>
        </p:txBody>
      </p:sp>
      <p:sp>
        <p:nvSpPr>
          <p:cNvPr id="10" name="Text 7"/>
          <p:cNvSpPr/>
          <p:nvPr/>
        </p:nvSpPr>
        <p:spPr>
          <a:xfrm>
            <a:off x="320040" y="2926080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7BAA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Breaking from conventional wisdom to reclaim your wellbeing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320040" y="3493008"/>
            <a:ext cx="2011680" cy="36576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320040" y="361188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7A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Workshop by Enlightened Minds LLC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2286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4A7A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Enlightened Minds LLC</a:t>
            </a:r>
            <a:endParaRPr lang="en-US" sz="800" dirty="0"/>
          </a:p>
        </p:txBody>
      </p:sp>
      <p:sp>
        <p:nvSpPr>
          <p:cNvPr id="14" name="Text 11"/>
          <p:cNvSpPr/>
          <p:nvPr/>
        </p:nvSpPr>
        <p:spPr>
          <a:xfrm>
            <a:off x="5029200" y="4800600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BB5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2025 Enlightened Minds LLC  |  All Rights Reserved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25603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Four-Phase Framework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2121408" y="2743200"/>
            <a:ext cx="274320" cy="36576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377440" y="2670048"/>
            <a:ext cx="36576" cy="182880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01168" y="1005840"/>
            <a:ext cx="1920240" cy="3566160"/>
          </a:xfrm>
          <a:prstGeom prst="rect">
            <a:avLst/>
          </a:prstGeom>
          <a:solidFill>
            <a:srgbClr val="FFFFFF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201168" y="1005840"/>
            <a:ext cx="1920240" cy="502920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274320" y="1024128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kern="0" spc="1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ENGAGEMENT</a:t>
            </a:r>
            <a:endParaRPr lang="en-US" sz="1250" dirty="0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248" y="1600200"/>
            <a:ext cx="640080" cy="64008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310896" y="2377440"/>
            <a:ext cx="1737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very first interaction with a client — setting the foundation for everything that follows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4315968" y="2743200"/>
            <a:ext cx="274320" cy="36576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4572000" y="2670048"/>
            <a:ext cx="36576" cy="182880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2395728" y="1005840"/>
            <a:ext cx="1920240" cy="3566160"/>
          </a:xfrm>
          <a:prstGeom prst="rect">
            <a:avLst/>
          </a:prstGeom>
          <a:solidFill>
            <a:srgbClr val="FFFFFF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2395728" y="1005840"/>
            <a:ext cx="1920240" cy="502920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2468880" y="1024128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kern="0" spc="1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INTAKE</a:t>
            </a:r>
            <a:endParaRPr lang="en-US" sz="1250" dirty="0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5808" y="1600200"/>
            <a:ext cx="640080" cy="64008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2505456" y="2377440"/>
            <a:ext cx="1737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Defining your role, setting mutual expectations, and gathering client information</a:t>
            </a:r>
            <a:endParaRPr lang="en-US" sz="1150" dirty="0"/>
          </a:p>
        </p:txBody>
      </p:sp>
      <p:sp>
        <p:nvSpPr>
          <p:cNvPr id="18" name="Shape 14"/>
          <p:cNvSpPr/>
          <p:nvPr/>
        </p:nvSpPr>
        <p:spPr>
          <a:xfrm>
            <a:off x="6510528" y="2743200"/>
            <a:ext cx="274320" cy="36576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5"/>
          <p:cNvSpPr/>
          <p:nvPr/>
        </p:nvSpPr>
        <p:spPr>
          <a:xfrm>
            <a:off x="6766560" y="2670048"/>
            <a:ext cx="36576" cy="182880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6"/>
          <p:cNvSpPr/>
          <p:nvPr/>
        </p:nvSpPr>
        <p:spPr>
          <a:xfrm>
            <a:off x="4590288" y="1005840"/>
            <a:ext cx="1920240" cy="3566160"/>
          </a:xfrm>
          <a:prstGeom prst="rect">
            <a:avLst/>
          </a:prstGeom>
          <a:solidFill>
            <a:srgbClr val="FFFFFF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7"/>
          <p:cNvSpPr/>
          <p:nvPr/>
        </p:nvSpPr>
        <p:spPr>
          <a:xfrm>
            <a:off x="4590288" y="1005840"/>
            <a:ext cx="1920240" cy="502920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8"/>
          <p:cNvSpPr/>
          <p:nvPr/>
        </p:nvSpPr>
        <p:spPr>
          <a:xfrm>
            <a:off x="4663440" y="1024128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kern="0" spc="1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INTERVENTION</a:t>
            </a:r>
            <a:endParaRPr lang="en-US" sz="1250" dirty="0"/>
          </a:p>
        </p:txBody>
      </p:sp>
      <p:pic>
        <p:nvPicPr>
          <p:cNvPr id="2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30368" y="1600200"/>
            <a:ext cx="640080" cy="640080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4700016" y="2377440"/>
            <a:ext cx="1737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Providing service within clearly established boundaries and trauma-informed principles</a:t>
            </a:r>
            <a:endParaRPr lang="en-US" sz="1150" dirty="0"/>
          </a:p>
        </p:txBody>
      </p:sp>
      <p:sp>
        <p:nvSpPr>
          <p:cNvPr id="25" name="Shape 20"/>
          <p:cNvSpPr/>
          <p:nvPr/>
        </p:nvSpPr>
        <p:spPr>
          <a:xfrm>
            <a:off x="6784848" y="1005840"/>
            <a:ext cx="1920240" cy="3566160"/>
          </a:xfrm>
          <a:prstGeom prst="rect">
            <a:avLst/>
          </a:prstGeom>
          <a:solidFill>
            <a:srgbClr val="FFFFFF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1"/>
          <p:cNvSpPr/>
          <p:nvPr/>
        </p:nvSpPr>
        <p:spPr>
          <a:xfrm>
            <a:off x="6784848" y="1005840"/>
            <a:ext cx="1920240" cy="502920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2"/>
          <p:cNvSpPr/>
          <p:nvPr/>
        </p:nvSpPr>
        <p:spPr>
          <a:xfrm>
            <a:off x="6858000" y="1024128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kern="0" spc="1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DISCHARGE</a:t>
            </a:r>
            <a:endParaRPr lang="en-US" sz="1250" dirty="0"/>
          </a:p>
        </p:txBody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24928" y="1600200"/>
            <a:ext cx="640080" cy="640080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6894576" y="2377440"/>
            <a:ext cx="1737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Ending or transferring service with clarity, ethics, and client empowerment</a:t>
            </a:r>
            <a:endParaRPr lang="en-US" sz="1150" dirty="0"/>
          </a:p>
        </p:txBody>
      </p:sp>
      <p:sp>
        <p:nvSpPr>
          <p:cNvPr id="30" name="Text 24"/>
          <p:cNvSpPr/>
          <p:nvPr/>
        </p:nvSpPr>
        <p:spPr>
          <a:xfrm>
            <a:off x="2286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9BB5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Enlightened Minds LLC</a:t>
            </a:r>
            <a:endParaRPr lang="en-US" sz="800" dirty="0"/>
          </a:p>
        </p:txBody>
      </p:sp>
      <p:sp>
        <p:nvSpPr>
          <p:cNvPr id="31" name="Text 25"/>
          <p:cNvSpPr/>
          <p:nvPr/>
        </p:nvSpPr>
        <p:spPr>
          <a:xfrm>
            <a:off x="5029200" y="4800600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A0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2025 Enlightened Minds LLC  |  All Rights Reserved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228600" y="228600"/>
            <a:ext cx="1371600" cy="347472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228600" y="22860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kern="0" spc="1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ENGAGEMENT</a:t>
            </a:r>
            <a:endParaRPr lang="en-US" sz="950" dirty="0"/>
          </a:p>
        </p:txBody>
      </p:sp>
      <p:sp>
        <p:nvSpPr>
          <p:cNvPr id="5" name="Text 3"/>
          <p:cNvSpPr/>
          <p:nvPr/>
        </p:nvSpPr>
        <p:spPr>
          <a:xfrm>
            <a:off x="228600" y="65836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Informed Consent as Self-Care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228600" y="1399032"/>
            <a:ext cx="201168" cy="201168"/>
          </a:xfrm>
          <a:prstGeom prst="line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48640" y="1325880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Mandated Reporting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1618488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Clients must know your reporting obligations before they share sensitive information — not after.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28600" y="2295144"/>
            <a:ext cx="201168" cy="201168"/>
          </a:xfrm>
          <a:prstGeom prst="line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48640" y="2221992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Role Definition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2514600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clearly what you do and, equally importantly, what you do not do. Dual roles require explicit discussion.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28600" y="3191256"/>
            <a:ext cx="201168" cy="201168"/>
          </a:xfrm>
          <a:prstGeom prst="line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48640" y="3118104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Professional Boundaries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48640" y="3410712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time for clients to learn what you won't do is before they ever ask. Boundaries set at engagement prevent crises later.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228600" y="4087368"/>
            <a:ext cx="201168" cy="201168"/>
          </a:xfrm>
          <a:prstGeom prst="line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48640" y="4014216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Timetable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306824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 a service timeline upfront. Open-ended relationships create dependency and blur accountability.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754880" y="1280160"/>
            <a:ext cx="4160520" cy="3383280"/>
          </a:xfrm>
          <a:prstGeom prst="rect">
            <a:avLst/>
          </a:prstGeom>
          <a:solidFill>
            <a:srgbClr val="EAF5F0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4754880" y="1280160"/>
            <a:ext cx="4160520" cy="45720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846320" y="1298448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EC9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It's Self-Care</a:t>
            </a:r>
            <a:endParaRPr lang="en-US" sz="1400" dirty="0"/>
          </a:p>
        </p:txBody>
      </p:sp>
      <p:pic>
        <p:nvPicPr>
          <p:cNvPr id="2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2040" y="1901952"/>
            <a:ext cx="237744" cy="237744"/>
          </a:xfrm>
          <a:prstGeom prst="rect">
            <a:avLst/>
          </a:prstGeom>
        </p:spPr>
      </p:pic>
      <p:sp>
        <p:nvSpPr>
          <p:cNvPr id="22" name="Text 19"/>
          <p:cNvSpPr/>
          <p:nvPr/>
        </p:nvSpPr>
        <p:spPr>
          <a:xfrm>
            <a:off x="5257800" y="1883664"/>
            <a:ext cx="3474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Fully informing clients is empowerment — it respects self-determination</a:t>
            </a:r>
            <a:endParaRPr lang="en-US" sz="1150" dirty="0"/>
          </a:p>
        </p:txBody>
      </p:sp>
      <p:pic>
        <p:nvPicPr>
          <p:cNvPr id="23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2040" y="2423160"/>
            <a:ext cx="237744" cy="237744"/>
          </a:xfrm>
          <a:prstGeom prst="rect">
            <a:avLst/>
          </a:prstGeom>
        </p:spPr>
      </p:pic>
      <p:sp>
        <p:nvSpPr>
          <p:cNvPr id="24" name="Text 20"/>
          <p:cNvSpPr/>
          <p:nvPr/>
        </p:nvSpPr>
        <p:spPr>
          <a:xfrm>
            <a:off x="5257800" y="2404872"/>
            <a:ext cx="3474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embodies a 'do no harm' philosophy for both client AND helper</a:t>
            </a:r>
            <a:endParaRPr lang="en-US" sz="1150" dirty="0"/>
          </a:p>
        </p:txBody>
      </p:sp>
      <p:pic>
        <p:nvPicPr>
          <p:cNvPr id="25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2040" y="2944368"/>
            <a:ext cx="237744" cy="237744"/>
          </a:xfrm>
          <a:prstGeom prst="rect">
            <a:avLst/>
          </a:prstGeom>
        </p:spPr>
      </p:pic>
      <p:sp>
        <p:nvSpPr>
          <p:cNvPr id="26" name="Text 21"/>
          <p:cNvSpPr/>
          <p:nvPr/>
        </p:nvSpPr>
        <p:spPr>
          <a:xfrm>
            <a:off x="5257800" y="2926080"/>
            <a:ext cx="3474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begins with the end in mind, preventing accountability confusion</a:t>
            </a:r>
            <a:endParaRPr lang="en-US" sz="1150" dirty="0"/>
          </a:p>
        </p:txBody>
      </p:sp>
      <p:pic>
        <p:nvPicPr>
          <p:cNvPr id="27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2040" y="3465576"/>
            <a:ext cx="237744" cy="237744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5257800" y="3447288"/>
            <a:ext cx="3474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people language, not program language — eliminate ambiguous jargon</a:t>
            </a:r>
            <a:endParaRPr lang="en-US" sz="1150" dirty="0"/>
          </a:p>
        </p:txBody>
      </p:sp>
      <p:pic>
        <p:nvPicPr>
          <p:cNvPr id="29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2040" y="3986784"/>
            <a:ext cx="237744" cy="237744"/>
          </a:xfrm>
          <a:prstGeom prst="rect">
            <a:avLst/>
          </a:prstGeom>
        </p:spPr>
      </p:pic>
      <p:sp>
        <p:nvSpPr>
          <p:cNvPr id="30" name="Text 23"/>
          <p:cNvSpPr/>
          <p:nvPr/>
        </p:nvSpPr>
        <p:spPr>
          <a:xfrm>
            <a:off x="5257800" y="3968496"/>
            <a:ext cx="3474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speaks first matters: defining your role before gathering information changes everything</a:t>
            </a:r>
            <a:endParaRPr lang="en-US" sz="1150" dirty="0"/>
          </a:p>
        </p:txBody>
      </p:sp>
      <p:sp>
        <p:nvSpPr>
          <p:cNvPr id="31" name="Text 24"/>
          <p:cNvSpPr/>
          <p:nvPr/>
        </p:nvSpPr>
        <p:spPr>
          <a:xfrm>
            <a:off x="2286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9BB5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Enlightened Minds LLC</a:t>
            </a:r>
            <a:endParaRPr lang="en-US" sz="800" dirty="0"/>
          </a:p>
        </p:txBody>
      </p:sp>
      <p:sp>
        <p:nvSpPr>
          <p:cNvPr id="32" name="Text 25"/>
          <p:cNvSpPr/>
          <p:nvPr/>
        </p:nvSpPr>
        <p:spPr>
          <a:xfrm>
            <a:off x="5029200" y="4800600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A0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2025 Enlightened Minds LLC  |  All Rights Reserved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863840" y="36576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8229600" y="54864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8595360" y="27432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412480" y="91440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8046720" y="109728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8686800" y="82296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7680960" y="82296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8321040" y="137160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228600" y="228600"/>
            <a:ext cx="914400" cy="347472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28600" y="228600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kern="0" spc="1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INTAKE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228600" y="658368"/>
            <a:ext cx="6400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Sidestepping the</a:t>
            </a:r>
            <a:endParaRPr lang="en-US" sz="3000" dirty="0"/>
          </a:p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Transfer of Accountability</a:t>
            </a:r>
            <a:endParaRPr lang="en-US" sz="3000" dirty="0"/>
          </a:p>
        </p:txBody>
      </p:sp>
      <p:sp>
        <p:nvSpPr>
          <p:cNvPr id="14" name="Shape 12"/>
          <p:cNvSpPr/>
          <p:nvPr/>
        </p:nvSpPr>
        <p:spPr>
          <a:xfrm>
            <a:off x="228600" y="1737360"/>
            <a:ext cx="4023360" cy="1188720"/>
          </a:xfrm>
          <a:prstGeom prst="rect">
            <a:avLst/>
          </a:prstGeom>
          <a:solidFill>
            <a:srgbClr val="1A0A0A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11480" y="1810512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i="1" dirty="0">
                <a:solidFill>
                  <a:srgbClr val="E8AC3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"I will get you housed."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411480" y="228600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Implies: the outcome is my responsibility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228600" y="3063240"/>
            <a:ext cx="4023360" cy="1371600"/>
          </a:xfrm>
          <a:prstGeom prst="rect">
            <a:avLst/>
          </a:prstGeom>
          <a:solidFill>
            <a:srgbClr val="0A1A0A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11480" y="3136392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i="1" dirty="0">
                <a:solidFill>
                  <a:srgbClr val="4EC9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"I may be able to assist you</a:t>
            </a:r>
            <a:endParaRPr lang="en-US" sz="1700" dirty="0"/>
          </a:p>
          <a:p>
            <a:pPr marL="0" indent="0">
              <a:buNone/>
            </a:pPr>
            <a:r>
              <a:rPr lang="en-US" sz="1700" b="1" i="1" dirty="0">
                <a:solidFill>
                  <a:srgbClr val="4EC9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 getting yourself housed."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411480" y="379476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E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Implies: where you sleep tonight is ultimately up to you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526280" y="1737360"/>
            <a:ext cx="4389120" cy="2697480"/>
          </a:xfrm>
          <a:prstGeom prst="rect">
            <a:avLst/>
          </a:prstGeom>
          <a:solidFill>
            <a:srgbClr val="0D1F30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663440" y="1828800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EC9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Intake Components</a:t>
            </a:r>
            <a:endParaRPr lang="en-US" sz="1600" dirty="0"/>
          </a:p>
        </p:txBody>
      </p:sp>
      <p:pic>
        <p:nvPicPr>
          <p:cNvPr id="2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3440" y="2350008"/>
            <a:ext cx="219456" cy="219456"/>
          </a:xfrm>
          <a:prstGeom prst="rect">
            <a:avLst/>
          </a:prstGeom>
        </p:spPr>
      </p:pic>
      <p:sp>
        <p:nvSpPr>
          <p:cNvPr id="23" name="Text 20"/>
          <p:cNvSpPr/>
          <p:nvPr/>
        </p:nvSpPr>
        <p:spPr>
          <a:xfrm>
            <a:off x="4983480" y="2331720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Bill of Rights</a:t>
            </a:r>
            <a:endParaRPr lang="en-US" sz="1250" dirty="0"/>
          </a:p>
        </p:txBody>
      </p:sp>
      <p:sp>
        <p:nvSpPr>
          <p:cNvPr id="24" name="Text 21"/>
          <p:cNvSpPr/>
          <p:nvPr/>
        </p:nvSpPr>
        <p:spPr>
          <a:xfrm>
            <a:off x="4983480" y="2578608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BAA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Identifies client expectations explicitly</a:t>
            </a:r>
            <a:endParaRPr lang="en-US" sz="1050" dirty="0"/>
          </a:p>
        </p:txBody>
      </p:sp>
      <p:pic>
        <p:nvPicPr>
          <p:cNvPr id="25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3440" y="2852928"/>
            <a:ext cx="219456" cy="219456"/>
          </a:xfrm>
          <a:prstGeom prst="rect">
            <a:avLst/>
          </a:prstGeom>
        </p:spPr>
      </p:pic>
      <p:sp>
        <p:nvSpPr>
          <p:cNvPr id="26" name="Text 22"/>
          <p:cNvSpPr/>
          <p:nvPr/>
        </p:nvSpPr>
        <p:spPr>
          <a:xfrm>
            <a:off x="4983480" y="2834640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Letter of Understanding</a:t>
            </a:r>
            <a:endParaRPr lang="en-US" sz="1250" dirty="0"/>
          </a:p>
        </p:txBody>
      </p:sp>
      <p:sp>
        <p:nvSpPr>
          <p:cNvPr id="27" name="Text 23"/>
          <p:cNvSpPr/>
          <p:nvPr/>
        </p:nvSpPr>
        <p:spPr>
          <a:xfrm>
            <a:off x="4983480" y="3081528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BAA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Verifies comprehension, contracts conduct</a:t>
            </a:r>
            <a:endParaRPr lang="en-US" sz="1050" dirty="0"/>
          </a:p>
        </p:txBody>
      </p:sp>
      <p:pic>
        <p:nvPicPr>
          <p:cNvPr id="28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3440" y="3355848"/>
            <a:ext cx="219456" cy="219456"/>
          </a:xfrm>
          <a:prstGeom prst="rect">
            <a:avLst/>
          </a:prstGeom>
        </p:spPr>
      </p:pic>
      <p:sp>
        <p:nvSpPr>
          <p:cNvPr id="29" name="Text 24"/>
          <p:cNvSpPr/>
          <p:nvPr/>
        </p:nvSpPr>
        <p:spPr>
          <a:xfrm>
            <a:off x="4983480" y="3337560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Demographic + Strengths</a:t>
            </a:r>
            <a:endParaRPr lang="en-US" sz="1250" dirty="0"/>
          </a:p>
        </p:txBody>
      </p:sp>
      <p:sp>
        <p:nvSpPr>
          <p:cNvPr id="30" name="Text 25"/>
          <p:cNvSpPr/>
          <p:nvPr/>
        </p:nvSpPr>
        <p:spPr>
          <a:xfrm>
            <a:off x="4983480" y="3584448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BAA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Builds asset-based picture of client situation</a:t>
            </a:r>
            <a:endParaRPr lang="en-US" sz="1050" dirty="0"/>
          </a:p>
        </p:txBody>
      </p:sp>
      <p:pic>
        <p:nvPicPr>
          <p:cNvPr id="31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3440" y="3858768"/>
            <a:ext cx="219456" cy="219456"/>
          </a:xfrm>
          <a:prstGeom prst="rect">
            <a:avLst/>
          </a:prstGeom>
        </p:spPr>
      </p:pic>
      <p:sp>
        <p:nvSpPr>
          <p:cNvPr id="32" name="Text 26"/>
          <p:cNvSpPr/>
          <p:nvPr/>
        </p:nvSpPr>
        <p:spPr>
          <a:xfrm>
            <a:off x="4983480" y="3840480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 of Accountability</a:t>
            </a:r>
            <a:endParaRPr lang="en-US" sz="1250" dirty="0"/>
          </a:p>
        </p:txBody>
      </p:sp>
      <p:sp>
        <p:nvSpPr>
          <p:cNvPr id="33" name="Text 27"/>
          <p:cNvSpPr/>
          <p:nvPr/>
        </p:nvSpPr>
        <p:spPr>
          <a:xfrm>
            <a:off x="4983480" y="4087368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BAA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 from the start: they own the outcome</a:t>
            </a:r>
            <a:endParaRPr lang="en-US" sz="1050" dirty="0"/>
          </a:p>
        </p:txBody>
      </p:sp>
      <p:sp>
        <p:nvSpPr>
          <p:cNvPr id="34" name="Text 28"/>
          <p:cNvSpPr/>
          <p:nvPr/>
        </p:nvSpPr>
        <p:spPr>
          <a:xfrm>
            <a:off x="2286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4A7A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Enlightened Minds LLC</a:t>
            </a:r>
            <a:endParaRPr lang="en-US" sz="800" dirty="0"/>
          </a:p>
        </p:txBody>
      </p:sp>
      <p:sp>
        <p:nvSpPr>
          <p:cNvPr id="35" name="Text 29"/>
          <p:cNvSpPr/>
          <p:nvPr/>
        </p:nvSpPr>
        <p:spPr>
          <a:xfrm>
            <a:off x="5029200" y="4800600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BB5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2025 Enlightened Minds LLC  |  All Rights Reserved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25603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Story Are You Telling Yourself?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228600" y="795528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Respond to the facts — not the story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228600" y="1188720"/>
            <a:ext cx="4023360" cy="438912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20040" y="1207008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kern="0" spc="3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FACTS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228600" y="1627632"/>
            <a:ext cx="4023360" cy="3127248"/>
          </a:xfrm>
          <a:prstGeom prst="rect">
            <a:avLst/>
          </a:prstGeom>
          <a:solidFill>
            <a:srgbClr val="EAF5F0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1828800"/>
            <a:ext cx="256032" cy="25603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49808" y="1801368"/>
            <a:ext cx="3383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are resilient — with or without your involvement</a:t>
            </a:r>
            <a:endParaRPr lang="en-US" sz="1250" dirty="0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2487168"/>
            <a:ext cx="256032" cy="256032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749808" y="2459736"/>
            <a:ext cx="3383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any successful client outcome, they did most of the work</a:t>
            </a:r>
            <a:endParaRPr lang="en-US" sz="1250" dirty="0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3145536"/>
            <a:ext cx="256032" cy="256032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749808" y="3118104"/>
            <a:ext cx="3383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people feel desperate, they aren't thinking about your needs</a:t>
            </a:r>
            <a:endParaRPr lang="en-US" sz="1250" dirty="0"/>
          </a:p>
        </p:txBody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3803904"/>
            <a:ext cx="256032" cy="256032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749808" y="3776472"/>
            <a:ext cx="3383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cannot want something more than the client wants it for themselves</a:t>
            </a:r>
            <a:endParaRPr lang="en-US" sz="1250" dirty="0"/>
          </a:p>
        </p:txBody>
      </p:sp>
      <p:sp>
        <p:nvSpPr>
          <p:cNvPr id="16" name="Shape 10"/>
          <p:cNvSpPr/>
          <p:nvPr/>
        </p:nvSpPr>
        <p:spPr>
          <a:xfrm>
            <a:off x="4480560" y="1188720"/>
            <a:ext cx="4434840" cy="438912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1"/>
          <p:cNvSpPr/>
          <p:nvPr/>
        </p:nvSpPr>
        <p:spPr>
          <a:xfrm>
            <a:off x="4572000" y="1207008"/>
            <a:ext cx="4251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kern="0" spc="1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STORY (the trap)</a:t>
            </a:r>
            <a:endParaRPr lang="en-US" sz="1500" dirty="0"/>
          </a:p>
        </p:txBody>
      </p:sp>
      <p:sp>
        <p:nvSpPr>
          <p:cNvPr id="18" name="Shape 12"/>
          <p:cNvSpPr/>
          <p:nvPr/>
        </p:nvSpPr>
        <p:spPr>
          <a:xfrm>
            <a:off x="4480560" y="1627632"/>
            <a:ext cx="4434840" cy="3127248"/>
          </a:xfrm>
          <a:prstGeom prst="rect">
            <a:avLst/>
          </a:prstGeom>
          <a:solidFill>
            <a:srgbClr val="FFF4F4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9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7720" y="1828800"/>
            <a:ext cx="256032" cy="256032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4983480" y="1801368"/>
            <a:ext cx="3794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"People need me — they tell me so"</a:t>
            </a:r>
            <a:endParaRPr lang="en-US" sz="1250" dirty="0"/>
          </a:p>
        </p:txBody>
      </p:sp>
      <p:pic>
        <p:nvPicPr>
          <p:cNvPr id="21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7720" y="2487168"/>
            <a:ext cx="256032" cy="256032"/>
          </a:xfrm>
          <a:prstGeom prst="rect">
            <a:avLst/>
          </a:prstGeom>
        </p:spPr>
      </p:pic>
      <p:sp>
        <p:nvSpPr>
          <p:cNvPr id="22" name="Text 14"/>
          <p:cNvSpPr/>
          <p:nvPr/>
        </p:nvSpPr>
        <p:spPr>
          <a:xfrm>
            <a:off x="4983480" y="2459736"/>
            <a:ext cx="3794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save people. I am the reason they succeed."</a:t>
            </a:r>
            <a:endParaRPr lang="en-US" sz="1250" dirty="0"/>
          </a:p>
        </p:txBody>
      </p:sp>
      <p:pic>
        <p:nvPicPr>
          <p:cNvPr id="23" name="Image 6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7720" y="3145536"/>
            <a:ext cx="256032" cy="256032"/>
          </a:xfrm>
          <a:prstGeom prst="rect">
            <a:avLst/>
          </a:prstGeom>
        </p:spPr>
      </p:pic>
      <p:sp>
        <p:nvSpPr>
          <p:cNvPr id="24" name="Text 15"/>
          <p:cNvSpPr/>
          <p:nvPr/>
        </p:nvSpPr>
        <p:spPr>
          <a:xfrm>
            <a:off x="4983480" y="3118104"/>
            <a:ext cx="3794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"It must be me — no one else can do this."</a:t>
            </a:r>
            <a:endParaRPr lang="en-US" sz="1250" dirty="0"/>
          </a:p>
        </p:txBody>
      </p:sp>
      <p:pic>
        <p:nvPicPr>
          <p:cNvPr id="25" name="Image 7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7720" y="3803904"/>
            <a:ext cx="256032" cy="256032"/>
          </a:xfrm>
          <a:prstGeom prst="rect">
            <a:avLst/>
          </a:prstGeom>
        </p:spPr>
      </p:pic>
      <p:sp>
        <p:nvSpPr>
          <p:cNvPr id="26" name="Text 16"/>
          <p:cNvSpPr/>
          <p:nvPr/>
        </p:nvSpPr>
        <p:spPr>
          <a:xfrm>
            <a:off x="4983480" y="3776472"/>
            <a:ext cx="3794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"I'm a victim of my clients' circumstances too."</a:t>
            </a:r>
            <a:endParaRPr lang="en-US" sz="1250" dirty="0"/>
          </a:p>
        </p:txBody>
      </p:sp>
      <p:sp>
        <p:nvSpPr>
          <p:cNvPr id="27" name="Text 17"/>
          <p:cNvSpPr/>
          <p:nvPr/>
        </p:nvSpPr>
        <p:spPr>
          <a:xfrm>
            <a:off x="228600" y="4773168"/>
            <a:ext cx="8503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"You are the source of your suffering — and that's good news." — Cy Wakeman</a:t>
            </a:r>
            <a:endParaRPr lang="en-US" sz="1000" dirty="0"/>
          </a:p>
        </p:txBody>
      </p:sp>
      <p:sp>
        <p:nvSpPr>
          <p:cNvPr id="28" name="Text 18"/>
          <p:cNvSpPr/>
          <p:nvPr/>
        </p:nvSpPr>
        <p:spPr>
          <a:xfrm>
            <a:off x="2286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9BB5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Enlightened Minds LLC</a:t>
            </a:r>
            <a:endParaRPr lang="en-US" sz="800" dirty="0"/>
          </a:p>
        </p:txBody>
      </p:sp>
      <p:sp>
        <p:nvSpPr>
          <p:cNvPr id="29" name="Text 19"/>
          <p:cNvSpPr/>
          <p:nvPr/>
        </p:nvSpPr>
        <p:spPr>
          <a:xfrm>
            <a:off x="5029200" y="4800600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A0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2025 Enlightened Minds LLC  |  All Rights Reserved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228600" y="228600"/>
            <a:ext cx="1371600" cy="347472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228600" y="22860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kern="0" spc="1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INTERVENTION</a:t>
            </a:r>
            <a:endParaRPr lang="en-US" sz="950" dirty="0"/>
          </a:p>
        </p:txBody>
      </p:sp>
      <p:sp>
        <p:nvSpPr>
          <p:cNvPr id="5" name="Text 3"/>
          <p:cNvSpPr/>
          <p:nvPr/>
        </p:nvSpPr>
        <p:spPr>
          <a:xfrm>
            <a:off x="228600" y="65836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Intervention: Trauma-Informed Practice &amp; Boundaries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228600" y="1371600"/>
            <a:ext cx="2834640" cy="1627632"/>
          </a:xfrm>
          <a:prstGeom prst="rect">
            <a:avLst/>
          </a:prstGeom>
          <a:solidFill>
            <a:srgbClr val="FFFFFF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1554480"/>
            <a:ext cx="365760" cy="3657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850392" y="1554480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Trauma-Informed Care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365760" y="2011680"/>
            <a:ext cx="2606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how trauma shapes behavior. Avoid re-traumatization through the helper relationship. Recognize Secondary Traumatic Stress in yourself.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3200400" y="1371600"/>
            <a:ext cx="2834640" cy="1627632"/>
          </a:xfrm>
          <a:prstGeom prst="rect">
            <a:avLst/>
          </a:prstGeom>
          <a:solidFill>
            <a:srgbClr val="FFFFFF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37560" y="1554480"/>
            <a:ext cx="365760" cy="3657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822192" y="1554480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to Say No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3337560" y="2011680"/>
            <a:ext cx="2606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 program no-go's before they are tested. Learn to redirect without rescuing. Saying no protects you and maintains appropriate accountability.</a:t>
            </a:r>
            <a:endParaRPr lang="en-US" sz="1050" dirty="0"/>
          </a:p>
        </p:txBody>
      </p:sp>
      <p:sp>
        <p:nvSpPr>
          <p:cNvPr id="14" name="Shape 10"/>
          <p:cNvSpPr/>
          <p:nvPr/>
        </p:nvSpPr>
        <p:spPr>
          <a:xfrm>
            <a:off x="6172200" y="1371600"/>
            <a:ext cx="2834640" cy="1627632"/>
          </a:xfrm>
          <a:prstGeom prst="rect">
            <a:avLst/>
          </a:prstGeom>
          <a:solidFill>
            <a:srgbClr val="FFFFFF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9360" y="1554480"/>
            <a:ext cx="365760" cy="36576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6793992" y="1554480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Avoid Triangulation</a:t>
            </a:r>
            <a:endParaRPr lang="en-US" sz="1300" dirty="0"/>
          </a:p>
        </p:txBody>
      </p:sp>
      <p:sp>
        <p:nvSpPr>
          <p:cNvPr id="17" name="Text 12"/>
          <p:cNvSpPr/>
          <p:nvPr/>
        </p:nvSpPr>
        <p:spPr>
          <a:xfrm>
            <a:off x="6309360" y="2011680"/>
            <a:ext cx="2606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not allow clients or colleagues to pull you into triangulated conflict. Direct communication is both a self-care strategy and an ethical obligation.</a:t>
            </a:r>
            <a:endParaRPr lang="en-US" sz="1050" dirty="0"/>
          </a:p>
        </p:txBody>
      </p:sp>
      <p:sp>
        <p:nvSpPr>
          <p:cNvPr id="18" name="Shape 13"/>
          <p:cNvSpPr/>
          <p:nvPr/>
        </p:nvSpPr>
        <p:spPr>
          <a:xfrm>
            <a:off x="228600" y="3200400"/>
            <a:ext cx="2834640" cy="1627632"/>
          </a:xfrm>
          <a:prstGeom prst="rect">
            <a:avLst/>
          </a:prstGeom>
          <a:solidFill>
            <a:srgbClr val="FFFFFF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5760" y="3383280"/>
            <a:ext cx="365760" cy="36576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850392" y="3383280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Asset-Based Approach</a:t>
            </a:r>
            <a:endParaRPr lang="en-US" sz="1300" dirty="0"/>
          </a:p>
        </p:txBody>
      </p:sp>
      <p:sp>
        <p:nvSpPr>
          <p:cNvPr id="21" name="Text 15"/>
          <p:cNvSpPr/>
          <p:nvPr/>
        </p:nvSpPr>
        <p:spPr>
          <a:xfrm>
            <a:off x="365760" y="3840480"/>
            <a:ext cx="2606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 on client strengths and existing resources. This reframes the helping relationship and prevents the savior dynamic from taking root.</a:t>
            </a:r>
            <a:endParaRPr lang="en-US" sz="1050" dirty="0"/>
          </a:p>
        </p:txBody>
      </p:sp>
      <p:sp>
        <p:nvSpPr>
          <p:cNvPr id="22" name="Shape 16"/>
          <p:cNvSpPr/>
          <p:nvPr/>
        </p:nvSpPr>
        <p:spPr>
          <a:xfrm>
            <a:off x="3200400" y="3200400"/>
            <a:ext cx="2834640" cy="1627632"/>
          </a:xfrm>
          <a:prstGeom prst="rect">
            <a:avLst/>
          </a:prstGeom>
          <a:solidFill>
            <a:srgbClr val="FFFFFF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37560" y="3383280"/>
            <a:ext cx="365760" cy="365760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3822192" y="3383280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Crisis Cycles</a:t>
            </a:r>
            <a:endParaRPr lang="en-US" sz="1300" dirty="0"/>
          </a:p>
        </p:txBody>
      </p:sp>
      <p:sp>
        <p:nvSpPr>
          <p:cNvPr id="25" name="Text 18"/>
          <p:cNvSpPr/>
          <p:nvPr/>
        </p:nvSpPr>
        <p:spPr>
          <a:xfrm>
            <a:off x="3337560" y="3840480"/>
            <a:ext cx="2606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how crisis cycles function so you can respond — not react. Your nervous system is not required to mirror your client's.</a:t>
            </a:r>
            <a:endParaRPr lang="en-US" sz="1050" dirty="0"/>
          </a:p>
        </p:txBody>
      </p:sp>
      <p:sp>
        <p:nvSpPr>
          <p:cNvPr id="26" name="Shape 19"/>
          <p:cNvSpPr/>
          <p:nvPr/>
        </p:nvSpPr>
        <p:spPr>
          <a:xfrm>
            <a:off x="6172200" y="3200400"/>
            <a:ext cx="2834640" cy="1627632"/>
          </a:xfrm>
          <a:prstGeom prst="rect">
            <a:avLst/>
          </a:prstGeom>
          <a:solidFill>
            <a:srgbClr val="FFFFFF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7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09360" y="3383280"/>
            <a:ext cx="365760" cy="365760"/>
          </a:xfrm>
          <a:prstGeom prst="rect">
            <a:avLst/>
          </a:prstGeom>
        </p:spPr>
      </p:pic>
      <p:sp>
        <p:nvSpPr>
          <p:cNvPr id="28" name="Text 20"/>
          <p:cNvSpPr/>
          <p:nvPr/>
        </p:nvSpPr>
        <p:spPr>
          <a:xfrm>
            <a:off x="6793992" y="3383280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Mandated Reporting</a:t>
            </a:r>
            <a:endParaRPr lang="en-US" sz="1300" dirty="0"/>
          </a:p>
        </p:txBody>
      </p:sp>
      <p:sp>
        <p:nvSpPr>
          <p:cNvPr id="29" name="Text 21"/>
          <p:cNvSpPr/>
          <p:nvPr/>
        </p:nvSpPr>
        <p:spPr>
          <a:xfrm>
            <a:off x="6309360" y="3840480"/>
            <a:ext cx="2606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your thresholds for physical punishment, dirty homes, and substance use. Clarity on reporting duties is a boundary that protects everyone.</a:t>
            </a:r>
            <a:endParaRPr lang="en-US" sz="1050" dirty="0"/>
          </a:p>
        </p:txBody>
      </p:sp>
      <p:sp>
        <p:nvSpPr>
          <p:cNvPr id="30" name="Text 22"/>
          <p:cNvSpPr/>
          <p:nvPr/>
        </p:nvSpPr>
        <p:spPr>
          <a:xfrm>
            <a:off x="2286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9BB5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Enlightened Minds LLC</a:t>
            </a:r>
            <a:endParaRPr lang="en-US" sz="800" dirty="0"/>
          </a:p>
        </p:txBody>
      </p:sp>
      <p:sp>
        <p:nvSpPr>
          <p:cNvPr id="31" name="Text 23"/>
          <p:cNvSpPr/>
          <p:nvPr/>
        </p:nvSpPr>
        <p:spPr>
          <a:xfrm>
            <a:off x="5029200" y="4800600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A0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2025 Enlightened Minds LLC  |  All Rights Reserved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863840" y="36576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8229600" y="54864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8595360" y="27432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412480" y="91440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8046720" y="109728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8686800" y="82296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7680960" y="82296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8321040" y="137160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228600" y="228600"/>
            <a:ext cx="1188720" cy="347472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28600" y="228600"/>
            <a:ext cx="1188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kern="0" spc="1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DISCHARGE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228600" y="685800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Ending Service with Integrity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228600" y="12801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4EC9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NASW Code of Ethics 1.17: Termination of Services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228600" y="1737360"/>
            <a:ext cx="2834640" cy="3063240"/>
          </a:xfrm>
          <a:prstGeom prst="rect">
            <a:avLst/>
          </a:prstGeom>
          <a:solidFill>
            <a:srgbClr val="0A1E2D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1874520"/>
            <a:ext cx="502920" cy="502920"/>
          </a:xfrm>
          <a:prstGeom prst="rect">
            <a:avLst/>
          </a:prstGeom>
        </p:spPr>
      </p:pic>
      <p:sp>
        <p:nvSpPr>
          <p:cNvPr id="17" name="Text 14"/>
          <p:cNvSpPr/>
          <p:nvPr/>
        </p:nvSpPr>
        <p:spPr>
          <a:xfrm>
            <a:off x="411480" y="2487168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Does Success Look Like?</a:t>
            </a:r>
            <a:endParaRPr lang="en-US" sz="1350" dirty="0"/>
          </a:p>
        </p:txBody>
      </p:sp>
      <p:sp>
        <p:nvSpPr>
          <p:cNvPr id="18" name="Shape 15"/>
          <p:cNvSpPr/>
          <p:nvPr/>
        </p:nvSpPr>
        <p:spPr>
          <a:xfrm>
            <a:off x="411480" y="3017520"/>
            <a:ext cx="2331720" cy="27432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411480" y="3108960"/>
            <a:ext cx="2514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BAC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 your definition of successful completion with funder requirements. Use measurable outcomes. Avoid defining success as client dependency on you.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3227832" y="1737360"/>
            <a:ext cx="2834640" cy="3063240"/>
          </a:xfrm>
          <a:prstGeom prst="rect">
            <a:avLst/>
          </a:prstGeom>
          <a:solidFill>
            <a:srgbClr val="0A1E2D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0712" y="1874520"/>
            <a:ext cx="502920" cy="502920"/>
          </a:xfrm>
          <a:prstGeom prst="rect">
            <a:avLst/>
          </a:prstGeom>
        </p:spPr>
      </p:pic>
      <p:sp>
        <p:nvSpPr>
          <p:cNvPr id="22" name="Text 18"/>
          <p:cNvSpPr/>
          <p:nvPr/>
        </p:nvSpPr>
        <p:spPr>
          <a:xfrm>
            <a:off x="3410712" y="2487168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Family Records</a:t>
            </a:r>
            <a:endParaRPr lang="en-US" sz="1350" dirty="0"/>
          </a:p>
        </p:txBody>
      </p:sp>
      <p:sp>
        <p:nvSpPr>
          <p:cNvPr id="23" name="Shape 19"/>
          <p:cNvSpPr/>
          <p:nvPr/>
        </p:nvSpPr>
        <p:spPr>
          <a:xfrm>
            <a:off x="3410712" y="3017520"/>
            <a:ext cx="2331720" cy="27432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0"/>
          <p:cNvSpPr/>
          <p:nvPr/>
        </p:nvSpPr>
        <p:spPr>
          <a:xfrm>
            <a:off x="3410712" y="3108960"/>
            <a:ext cx="2514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BAC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 clear retention policies. Families should be able to access records upon request. Clarity protects both client dignity and organizational accountability.</a:t>
            </a:r>
            <a:endParaRPr lang="en-US" sz="1100" dirty="0"/>
          </a:p>
        </p:txBody>
      </p:sp>
      <p:sp>
        <p:nvSpPr>
          <p:cNvPr id="25" name="Shape 21"/>
          <p:cNvSpPr/>
          <p:nvPr/>
        </p:nvSpPr>
        <p:spPr>
          <a:xfrm>
            <a:off x="6227064" y="1737360"/>
            <a:ext cx="2834640" cy="3063240"/>
          </a:xfrm>
          <a:prstGeom prst="rect">
            <a:avLst/>
          </a:prstGeom>
          <a:solidFill>
            <a:srgbClr val="0A1E2D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9944" y="1874520"/>
            <a:ext cx="502920" cy="502920"/>
          </a:xfrm>
          <a:prstGeom prst="rect">
            <a:avLst/>
          </a:prstGeom>
        </p:spPr>
      </p:pic>
      <p:sp>
        <p:nvSpPr>
          <p:cNvPr id="27" name="Text 22"/>
          <p:cNvSpPr/>
          <p:nvPr/>
        </p:nvSpPr>
        <p:spPr>
          <a:xfrm>
            <a:off x="6409944" y="2487168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Locus of Control</a:t>
            </a:r>
            <a:endParaRPr lang="en-US" sz="1350" dirty="0"/>
          </a:p>
        </p:txBody>
      </p:sp>
      <p:sp>
        <p:nvSpPr>
          <p:cNvPr id="28" name="Shape 23"/>
          <p:cNvSpPr/>
          <p:nvPr/>
        </p:nvSpPr>
        <p:spPr>
          <a:xfrm>
            <a:off x="6409944" y="3017520"/>
            <a:ext cx="2331720" cy="27432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4"/>
          <p:cNvSpPr/>
          <p:nvPr/>
        </p:nvSpPr>
        <p:spPr>
          <a:xfrm>
            <a:off x="6409944" y="3108960"/>
            <a:ext cx="2514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BAC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discharge, the client should have a clear sense that the outcomes — and the future — belong to them. Your role was facilitation, not salvation.</a:t>
            </a:r>
            <a:endParaRPr lang="en-US" sz="1100" dirty="0"/>
          </a:p>
        </p:txBody>
      </p:sp>
      <p:sp>
        <p:nvSpPr>
          <p:cNvPr id="30" name="Text 25"/>
          <p:cNvSpPr/>
          <p:nvPr/>
        </p:nvSpPr>
        <p:spPr>
          <a:xfrm>
            <a:off x="2286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4A7A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Enlightened Minds LLC</a:t>
            </a:r>
            <a:endParaRPr lang="en-US" sz="800" dirty="0"/>
          </a:p>
        </p:txBody>
      </p:sp>
      <p:sp>
        <p:nvSpPr>
          <p:cNvPr id="31" name="Text 26"/>
          <p:cNvSpPr/>
          <p:nvPr/>
        </p:nvSpPr>
        <p:spPr>
          <a:xfrm>
            <a:off x="5029200" y="4800600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BB5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2025 Enlightened Minds LLC  |  All Rights Reserved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25603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Advocacy as Self-Care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228600" y="79552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at the system level reduces the burden on individual helpers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228600" y="1234440"/>
            <a:ext cx="4160520" cy="3566160"/>
          </a:xfrm>
          <a:prstGeom prst="rect">
            <a:avLst/>
          </a:prstGeom>
          <a:solidFill>
            <a:srgbClr val="EAF2F8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28600" y="1234440"/>
            <a:ext cx="4160520" cy="475488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47472" y="1261872"/>
            <a:ext cx="3931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EC9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MICRO  —  Individual Families</a:t>
            </a:r>
            <a:endParaRPr lang="en-US" sz="1400" dirty="0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1874520"/>
            <a:ext cx="246888" cy="246888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31520" y="1847088"/>
            <a:ext cx="3566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 Start referrals: jobs, housing, assistance</a:t>
            </a:r>
            <a:endParaRPr lang="en-US" sz="1150" dirty="0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2395728"/>
            <a:ext cx="246888" cy="246888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731520" y="2368296"/>
            <a:ext cx="3566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Individualized, strengths-based support plans</a:t>
            </a:r>
            <a:endParaRPr lang="en-US" sz="1150" dirty="0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2916936"/>
            <a:ext cx="246888" cy="246888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731520" y="2889504"/>
            <a:ext cx="3566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Honoring client autonomy and self-determination</a:t>
            </a:r>
            <a:endParaRPr lang="en-US" sz="1150" dirty="0"/>
          </a:p>
        </p:txBody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3438144"/>
            <a:ext cx="246888" cy="246888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731520" y="3410712"/>
            <a:ext cx="3566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Respecting the right to exist without your agenda imposed</a:t>
            </a:r>
            <a:endParaRPr lang="en-US" sz="1150" dirty="0"/>
          </a:p>
        </p:txBody>
      </p:sp>
      <p:pic>
        <p:nvPicPr>
          <p:cNvPr id="16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3959352"/>
            <a:ext cx="246888" cy="246888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731520" y="3931920"/>
            <a:ext cx="3566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Peer-to-peer support philosophy: 'You're it!'</a:t>
            </a:r>
            <a:endParaRPr lang="en-US" sz="1150" dirty="0"/>
          </a:p>
        </p:txBody>
      </p:sp>
      <p:sp>
        <p:nvSpPr>
          <p:cNvPr id="18" name="Shape 11"/>
          <p:cNvSpPr/>
          <p:nvPr/>
        </p:nvSpPr>
        <p:spPr>
          <a:xfrm>
            <a:off x="4572000" y="1234440"/>
            <a:ext cx="4343400" cy="3566160"/>
          </a:xfrm>
          <a:prstGeom prst="rect">
            <a:avLst/>
          </a:prstGeom>
          <a:solidFill>
            <a:srgbClr val="EAF5F0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2"/>
          <p:cNvSpPr/>
          <p:nvPr/>
        </p:nvSpPr>
        <p:spPr>
          <a:xfrm>
            <a:off x="4572000" y="1234440"/>
            <a:ext cx="4343400" cy="475488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3"/>
          <p:cNvSpPr/>
          <p:nvPr/>
        </p:nvSpPr>
        <p:spPr>
          <a:xfrm>
            <a:off x="4709160" y="1261872"/>
            <a:ext cx="4069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MACRO  —  City, State, Federal</a:t>
            </a:r>
            <a:endParaRPr lang="en-US" sz="1400" dirty="0"/>
          </a:p>
        </p:txBody>
      </p:sp>
      <p:pic>
        <p:nvPicPr>
          <p:cNvPr id="21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9160" y="1874520"/>
            <a:ext cx="246888" cy="246888"/>
          </a:xfrm>
          <a:prstGeom prst="rect">
            <a:avLst/>
          </a:prstGeom>
        </p:spPr>
      </p:pic>
      <p:sp>
        <p:nvSpPr>
          <p:cNvPr id="22" name="Text 14"/>
          <p:cNvSpPr/>
          <p:nvPr/>
        </p:nvSpPr>
        <p:spPr>
          <a:xfrm>
            <a:off x="5074920" y="1847088"/>
            <a:ext cx="3749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Systems change reduces individual helper burden</a:t>
            </a:r>
            <a:endParaRPr lang="en-US" sz="1150" dirty="0"/>
          </a:p>
        </p:txBody>
      </p:sp>
      <p:pic>
        <p:nvPicPr>
          <p:cNvPr id="23" name="Image 6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9160" y="2395728"/>
            <a:ext cx="246888" cy="246888"/>
          </a:xfrm>
          <a:prstGeom prst="rect">
            <a:avLst/>
          </a:prstGeom>
        </p:spPr>
      </p:pic>
      <p:sp>
        <p:nvSpPr>
          <p:cNvPr id="24" name="Text 15"/>
          <p:cNvSpPr/>
          <p:nvPr/>
        </p:nvSpPr>
        <p:spPr>
          <a:xfrm>
            <a:off x="5074920" y="2368296"/>
            <a:ext cx="3749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 advocacy shifts accountability structurally</a:t>
            </a:r>
            <a:endParaRPr lang="en-US" sz="1150" dirty="0"/>
          </a:p>
        </p:txBody>
      </p:sp>
      <p:pic>
        <p:nvPicPr>
          <p:cNvPr id="25" name="Image 7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9160" y="2916936"/>
            <a:ext cx="246888" cy="246888"/>
          </a:xfrm>
          <a:prstGeom prst="rect">
            <a:avLst/>
          </a:prstGeom>
        </p:spPr>
      </p:pic>
      <p:sp>
        <p:nvSpPr>
          <p:cNvPr id="26" name="Text 16"/>
          <p:cNvSpPr/>
          <p:nvPr/>
        </p:nvSpPr>
        <p:spPr>
          <a:xfrm>
            <a:off x="5074920" y="2889504"/>
            <a:ext cx="3749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Tribal leadership: moving from 'I'm great' to 'We're great'</a:t>
            </a:r>
            <a:endParaRPr lang="en-US" sz="1150" dirty="0"/>
          </a:p>
        </p:txBody>
      </p:sp>
      <p:pic>
        <p:nvPicPr>
          <p:cNvPr id="27" name="Image 8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9160" y="3438144"/>
            <a:ext cx="246888" cy="246888"/>
          </a:xfrm>
          <a:prstGeom prst="rect">
            <a:avLst/>
          </a:prstGeom>
        </p:spPr>
      </p:pic>
      <p:sp>
        <p:nvSpPr>
          <p:cNvPr id="28" name="Text 17"/>
          <p:cNvSpPr/>
          <p:nvPr/>
        </p:nvSpPr>
        <p:spPr>
          <a:xfrm>
            <a:off x="5074920" y="3410712"/>
            <a:ext cx="3749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James Baldwin on being a witness vs. a savior</a:t>
            </a:r>
            <a:endParaRPr lang="en-US" sz="1150" dirty="0"/>
          </a:p>
        </p:txBody>
      </p:sp>
      <p:pic>
        <p:nvPicPr>
          <p:cNvPr id="29" name="Image 9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9160" y="3959352"/>
            <a:ext cx="246888" cy="246888"/>
          </a:xfrm>
          <a:prstGeom prst="rect">
            <a:avLst/>
          </a:prstGeom>
        </p:spPr>
      </p:pic>
      <p:sp>
        <p:nvSpPr>
          <p:cNvPr id="30" name="Text 18"/>
          <p:cNvSpPr/>
          <p:nvPr/>
        </p:nvSpPr>
        <p:spPr>
          <a:xfrm>
            <a:off x="5074920" y="3931920"/>
            <a:ext cx="3749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Locus of control: internal vs. external, individual vs. systemic</a:t>
            </a:r>
            <a:endParaRPr lang="en-US" sz="1150" dirty="0"/>
          </a:p>
        </p:txBody>
      </p:sp>
      <p:sp>
        <p:nvSpPr>
          <p:cNvPr id="31" name="Text 19"/>
          <p:cNvSpPr/>
          <p:nvPr/>
        </p:nvSpPr>
        <p:spPr>
          <a:xfrm>
            <a:off x="2286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9BB5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Enlightened Minds LLC</a:t>
            </a:r>
            <a:endParaRPr lang="en-US" sz="800" dirty="0"/>
          </a:p>
        </p:txBody>
      </p:sp>
      <p:sp>
        <p:nvSpPr>
          <p:cNvPr id="32" name="Text 20"/>
          <p:cNvSpPr/>
          <p:nvPr/>
        </p:nvSpPr>
        <p:spPr>
          <a:xfrm>
            <a:off x="5029200" y="4800600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A0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2025 Enlightened Minds LLC  |  All Rights Reserved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863840" y="36576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8229600" y="54864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8595360" y="27432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412480" y="91440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8046720" y="109728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8686800" y="82296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7680960" y="82296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8321040" y="137160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5303520" y="-457200"/>
            <a:ext cx="5029200" cy="5029200"/>
          </a:xfrm>
          <a:prstGeom prst="line">
            <a:avLst/>
          </a:prstGeom>
          <a:solidFill>
            <a:srgbClr val="102030"/>
          </a:solidFill>
          <a:ln w="12700">
            <a:solidFill>
              <a:srgbClr val="1020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365760"/>
            <a:ext cx="2560320" cy="2560320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320040" y="1005840"/>
            <a:ext cx="5303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It Just Is.</a:t>
            </a:r>
            <a:endParaRPr lang="en-US" sz="5200" dirty="0"/>
          </a:p>
        </p:txBody>
      </p:sp>
      <p:sp>
        <p:nvSpPr>
          <p:cNvPr id="14" name="Text 11"/>
          <p:cNvSpPr/>
          <p:nvPr/>
        </p:nvSpPr>
        <p:spPr>
          <a:xfrm>
            <a:off x="320040" y="196596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4EC9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 Harris, Neuroscientist: "It is always now."</a:t>
            </a:r>
            <a:endParaRPr lang="en-US" sz="1600" dirty="0"/>
          </a:p>
        </p:txBody>
      </p:sp>
      <p:sp>
        <p:nvSpPr>
          <p:cNvPr id="15" name="Shape 12"/>
          <p:cNvSpPr/>
          <p:nvPr/>
        </p:nvSpPr>
        <p:spPr>
          <a:xfrm>
            <a:off x="320040" y="2487168"/>
            <a:ext cx="2286000" cy="36576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40" y="2697480"/>
            <a:ext cx="228600" cy="22860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667512" y="2679192"/>
            <a:ext cx="5029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B8D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present moment is where self-care lives</a:t>
            </a:r>
            <a:endParaRPr lang="en-US" sz="1400" dirty="0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40" y="3154680"/>
            <a:ext cx="228600" cy="22860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667512" y="3136392"/>
            <a:ext cx="5029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B8D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Compassion — not empathy — is your sustainable fuel</a:t>
            </a:r>
            <a:endParaRPr lang="en-US" sz="1400" dirty="0"/>
          </a:p>
        </p:txBody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40" y="3611880"/>
            <a:ext cx="228600" cy="228600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667512" y="3593592"/>
            <a:ext cx="5029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B8D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are not the hero of anyone else's story</a:t>
            </a:r>
            <a:endParaRPr lang="en-US" sz="1400" dirty="0"/>
          </a:p>
        </p:txBody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40" y="4069080"/>
            <a:ext cx="228600" cy="228600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667512" y="4050792"/>
            <a:ext cx="5029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B8D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work you do matters more when you protect yourself</a:t>
            </a:r>
            <a:endParaRPr lang="en-US" sz="1400" dirty="0"/>
          </a:p>
        </p:txBody>
      </p:sp>
      <p:pic>
        <p:nvPicPr>
          <p:cNvPr id="24" name="Image 5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" y="4434840"/>
            <a:ext cx="411480" cy="411480"/>
          </a:xfrm>
          <a:prstGeom prst="rect">
            <a:avLst/>
          </a:prstGeom>
        </p:spPr>
      </p:pic>
      <p:sp>
        <p:nvSpPr>
          <p:cNvPr id="25" name="Text 17"/>
          <p:cNvSpPr/>
          <p:nvPr/>
        </p:nvSpPr>
        <p:spPr>
          <a:xfrm>
            <a:off x="822960" y="45262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4EC9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ENLIGHTENED MINDS LLC</a:t>
            </a:r>
            <a:endParaRPr lang="en-US" sz="900" dirty="0"/>
          </a:p>
        </p:txBody>
      </p:sp>
      <p:sp>
        <p:nvSpPr>
          <p:cNvPr id="26" name="Text 18"/>
          <p:cNvSpPr/>
          <p:nvPr/>
        </p:nvSpPr>
        <p:spPr>
          <a:xfrm>
            <a:off x="2286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4A7A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Enlightened Minds LLC</a:t>
            </a:r>
            <a:endParaRPr lang="en-US" sz="800" dirty="0"/>
          </a:p>
        </p:txBody>
      </p:sp>
      <p:sp>
        <p:nvSpPr>
          <p:cNvPr id="27" name="Text 19"/>
          <p:cNvSpPr/>
          <p:nvPr/>
        </p:nvSpPr>
        <p:spPr>
          <a:xfrm>
            <a:off x="5029200" y="4800600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BB5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2025 Enlightened Minds LLC  |  All Rights Reserved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863840" y="365760"/>
            <a:ext cx="82296" cy="82296"/>
          </a:xfrm>
          <a:prstGeom prst="line">
            <a:avLst/>
          </a:prstGeom>
          <a:solidFill>
            <a:srgbClr val="D6E8F2"/>
          </a:solidFill>
          <a:ln w="12700">
            <a:solidFill>
              <a:srgbClr val="D6E8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8229600" y="548640"/>
            <a:ext cx="82296" cy="82296"/>
          </a:xfrm>
          <a:prstGeom prst="line">
            <a:avLst/>
          </a:prstGeom>
          <a:solidFill>
            <a:srgbClr val="D6E8F2"/>
          </a:solidFill>
          <a:ln w="12700">
            <a:solidFill>
              <a:srgbClr val="D6E8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8595360" y="274320"/>
            <a:ext cx="82296" cy="82296"/>
          </a:xfrm>
          <a:prstGeom prst="line">
            <a:avLst/>
          </a:prstGeom>
          <a:solidFill>
            <a:srgbClr val="D6E8F2"/>
          </a:solidFill>
          <a:ln w="12700">
            <a:solidFill>
              <a:srgbClr val="D6E8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412480" y="914400"/>
            <a:ext cx="82296" cy="82296"/>
          </a:xfrm>
          <a:prstGeom prst="line">
            <a:avLst/>
          </a:prstGeom>
          <a:solidFill>
            <a:srgbClr val="D6E8F2"/>
          </a:solidFill>
          <a:ln w="12700">
            <a:solidFill>
              <a:srgbClr val="D6E8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8046720" y="1097280"/>
            <a:ext cx="82296" cy="82296"/>
          </a:xfrm>
          <a:prstGeom prst="line">
            <a:avLst/>
          </a:prstGeom>
          <a:solidFill>
            <a:srgbClr val="D6E8F2"/>
          </a:solidFill>
          <a:ln w="12700">
            <a:solidFill>
              <a:srgbClr val="D6E8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8686800" y="822960"/>
            <a:ext cx="82296" cy="82296"/>
          </a:xfrm>
          <a:prstGeom prst="line">
            <a:avLst/>
          </a:prstGeom>
          <a:solidFill>
            <a:srgbClr val="D6E8F2"/>
          </a:solidFill>
          <a:ln w="12700">
            <a:solidFill>
              <a:srgbClr val="D6E8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7680960" y="822960"/>
            <a:ext cx="82296" cy="82296"/>
          </a:xfrm>
          <a:prstGeom prst="line">
            <a:avLst/>
          </a:prstGeom>
          <a:solidFill>
            <a:srgbClr val="D6E8F2"/>
          </a:solidFill>
          <a:ln w="12700">
            <a:solidFill>
              <a:srgbClr val="D6E8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8321040" y="1371600"/>
            <a:ext cx="82296" cy="82296"/>
          </a:xfrm>
          <a:prstGeom prst="line">
            <a:avLst/>
          </a:prstGeom>
          <a:solidFill>
            <a:srgbClr val="D6E8F2"/>
          </a:solidFill>
          <a:ln w="12700">
            <a:solidFill>
              <a:srgbClr val="D6E8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2860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Workshop Overview</a:t>
            </a:r>
            <a:endParaRPr lang="en-US" sz="3200" dirty="0"/>
          </a:p>
        </p:txBody>
      </p:sp>
      <p:sp>
        <p:nvSpPr>
          <p:cNvPr id="12" name="Shape 10"/>
          <p:cNvSpPr/>
          <p:nvPr/>
        </p:nvSpPr>
        <p:spPr>
          <a:xfrm>
            <a:off x="228600" y="1051560"/>
            <a:ext cx="4206240" cy="1645920"/>
          </a:xfrm>
          <a:prstGeom prst="rect">
            <a:avLst/>
          </a:prstGeom>
          <a:solidFill>
            <a:srgbClr val="FFFFFF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228600" y="1051560"/>
            <a:ext cx="64008" cy="1645920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11480" y="1234440"/>
            <a:ext cx="731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4EC9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411480" y="1673352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Problem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411480" y="2011680"/>
            <a:ext cx="3749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traditional self-care fails — and the mental models that sabotage us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4663440" y="1051560"/>
            <a:ext cx="4206240" cy="1645920"/>
          </a:xfrm>
          <a:prstGeom prst="rect">
            <a:avLst/>
          </a:prstGeom>
          <a:solidFill>
            <a:srgbClr val="FFFFFF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663440" y="1051560"/>
            <a:ext cx="64008" cy="1645920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846320" y="1234440"/>
            <a:ext cx="731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4EC9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4846320" y="1673352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Science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846320" y="2011680"/>
            <a:ext cx="3749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neuroscience tells us about empathy, ego, and rumination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228600" y="2971800"/>
            <a:ext cx="4206240" cy="1645920"/>
          </a:xfrm>
          <a:prstGeom prst="rect">
            <a:avLst/>
          </a:prstGeom>
          <a:solidFill>
            <a:srgbClr val="FFFFFF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228600" y="2971800"/>
            <a:ext cx="64008" cy="1645920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11480" y="3154680"/>
            <a:ext cx="731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4EC9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2800" dirty="0"/>
          </a:p>
        </p:txBody>
      </p:sp>
      <p:sp>
        <p:nvSpPr>
          <p:cNvPr id="25" name="Text 23"/>
          <p:cNvSpPr/>
          <p:nvPr/>
        </p:nvSpPr>
        <p:spPr>
          <a:xfrm>
            <a:off x="411480" y="3593592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Solution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411480" y="3931920"/>
            <a:ext cx="3749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core concepts that replace conventional wisdom</a:t>
            </a:r>
            <a:endParaRPr lang="en-US" sz="1150" dirty="0"/>
          </a:p>
        </p:txBody>
      </p:sp>
      <p:sp>
        <p:nvSpPr>
          <p:cNvPr id="27" name="Shape 25"/>
          <p:cNvSpPr/>
          <p:nvPr/>
        </p:nvSpPr>
        <p:spPr>
          <a:xfrm>
            <a:off x="4663440" y="2971800"/>
            <a:ext cx="4206240" cy="1645920"/>
          </a:xfrm>
          <a:prstGeom prst="rect">
            <a:avLst/>
          </a:prstGeom>
          <a:solidFill>
            <a:srgbClr val="FFFFFF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4663440" y="2971800"/>
            <a:ext cx="64008" cy="1645920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846320" y="3154680"/>
            <a:ext cx="731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4EC9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04</a:t>
            </a:r>
            <a:endParaRPr lang="en-US" sz="2800" dirty="0"/>
          </a:p>
        </p:txBody>
      </p:sp>
      <p:sp>
        <p:nvSpPr>
          <p:cNvPr id="30" name="Text 28"/>
          <p:cNvSpPr/>
          <p:nvPr/>
        </p:nvSpPr>
        <p:spPr>
          <a:xfrm>
            <a:off x="4846320" y="3593592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Real-World Application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4846320" y="3931920"/>
            <a:ext cx="3749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Engagement → Intake → Intervention → Discharge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2286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9BB5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Enlightened Minds LLC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5029200" y="4800600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A0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2025 Enlightened Minds LLC  |  All Rights Reserved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863840" y="36576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8229600" y="54864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8595360" y="27432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412480" y="91440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8046720" y="109728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8686800" y="82296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7680960" y="82296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8321040" y="137160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6217920" y="-914400"/>
            <a:ext cx="4114800" cy="4114800"/>
          </a:xfrm>
          <a:prstGeom prst="line">
            <a:avLst/>
          </a:prstGeom>
          <a:solidFill>
            <a:srgbClr val="122840"/>
          </a:solidFill>
          <a:ln w="12700">
            <a:solidFill>
              <a:srgbClr val="1228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20040" y="1463040"/>
            <a:ext cx="7772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Part 1: The Problem</a:t>
            </a:r>
            <a:endParaRPr lang="en-US" sz="3800" dirty="0"/>
          </a:p>
        </p:txBody>
      </p:sp>
      <p:sp>
        <p:nvSpPr>
          <p:cNvPr id="13" name="Text 11"/>
          <p:cNvSpPr/>
          <p:nvPr/>
        </p:nvSpPr>
        <p:spPr>
          <a:xfrm>
            <a:off x="320040" y="2651760"/>
            <a:ext cx="6858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i="1" dirty="0">
                <a:solidFill>
                  <a:srgbClr val="4EC9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Toxic mental models that undermine helping professionals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2286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4A7A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Enlightened Minds LLC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5029200" y="4800600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BB5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2025 Enlightened Minds LLC  |  All Rights Reserved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25603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Common Toxic Mental Models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228600" y="804672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patterns quietly erode effective self-care practice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228600" y="1280160"/>
            <a:ext cx="8503920" cy="1051560"/>
          </a:xfrm>
          <a:prstGeom prst="rect">
            <a:avLst/>
          </a:prstGeom>
          <a:solidFill>
            <a:srgbClr val="FFF4E0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1554480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05840" y="1389888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Ego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1005840" y="1737360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Spotlight effect — overestimating how much others notice us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Egocentricity, Beneffectance, Cognitive Conservatism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"People overestimate the extent to which their actions are noted by others." — Thomas Gilovich, Cornell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228600" y="2468880"/>
            <a:ext cx="8503920" cy="1051560"/>
          </a:xfrm>
          <a:prstGeom prst="rect">
            <a:avLst/>
          </a:prstGeom>
          <a:solidFill>
            <a:srgbClr val="E8F6F3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480" y="2743200"/>
            <a:ext cx="457200" cy="4572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005840" y="2578608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Empathy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1005840" y="2926080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people see empathy's benefits as too obvious to question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Empathy is neurologically biased — racial, social, and emotional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Hyper-aroused empathy costs the helper enormously</a:t>
            </a:r>
            <a:endParaRPr lang="en-US" sz="1100" dirty="0"/>
          </a:p>
        </p:txBody>
      </p:sp>
      <p:sp>
        <p:nvSpPr>
          <p:cNvPr id="13" name="Shape 9"/>
          <p:cNvSpPr/>
          <p:nvPr/>
        </p:nvSpPr>
        <p:spPr>
          <a:xfrm>
            <a:off x="228600" y="3657600"/>
            <a:ext cx="8503920" cy="1051560"/>
          </a:xfrm>
          <a:prstGeom prst="rect">
            <a:avLst/>
          </a:prstGeom>
          <a:solidFill>
            <a:srgbClr val="EAF2F8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480" y="3931920"/>
            <a:ext cx="457200" cy="45720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005840" y="3767328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Messiah Complex &amp; Wounded Healer</a:t>
            </a:r>
            <a:endParaRPr lang="en-US" sz="1600" dirty="0"/>
          </a:p>
        </p:txBody>
      </p:sp>
      <p:sp>
        <p:nvSpPr>
          <p:cNvPr id="16" name="Text 11"/>
          <p:cNvSpPr/>
          <p:nvPr/>
        </p:nvSpPr>
        <p:spPr>
          <a:xfrm>
            <a:off x="1005840" y="4114800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Messiah complex: believing clients cannot succeed without you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Wounded Healer (Carl Jung): the helper damaged by the work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stem from ego and unchecked empathy working together</a:t>
            </a:r>
            <a:endParaRPr lang="en-US" sz="1100" dirty="0"/>
          </a:p>
        </p:txBody>
      </p:sp>
      <p:sp>
        <p:nvSpPr>
          <p:cNvPr id="17" name="Text 12"/>
          <p:cNvSpPr/>
          <p:nvPr/>
        </p:nvSpPr>
        <p:spPr>
          <a:xfrm>
            <a:off x="2286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9BB5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Enlightened Minds LLC</a:t>
            </a:r>
            <a:endParaRPr lang="en-US" sz="800" dirty="0"/>
          </a:p>
        </p:txBody>
      </p:sp>
      <p:sp>
        <p:nvSpPr>
          <p:cNvPr id="18" name="Text 13"/>
          <p:cNvSpPr/>
          <p:nvPr/>
        </p:nvSpPr>
        <p:spPr>
          <a:xfrm>
            <a:off x="5029200" y="4800600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A0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2025 Enlightened Minds LLC  |  All Rights Reserved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863840" y="36576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8229600" y="54864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8595360" y="27432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412480" y="91440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8046720" y="109728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8686800" y="82296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7680960" y="82296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8321040" y="137160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28600" y="256032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Double-Edged Sword of Empathy</a:t>
            </a:r>
            <a:endParaRPr lang="en-US" sz="3000" dirty="0"/>
          </a:p>
        </p:txBody>
      </p:sp>
      <p:sp>
        <p:nvSpPr>
          <p:cNvPr id="12" name="Shape 10"/>
          <p:cNvSpPr/>
          <p:nvPr/>
        </p:nvSpPr>
        <p:spPr>
          <a:xfrm>
            <a:off x="228600" y="1005840"/>
            <a:ext cx="4023360" cy="3566160"/>
          </a:xfrm>
          <a:prstGeom prst="rect">
            <a:avLst/>
          </a:prstGeom>
          <a:solidFill>
            <a:srgbClr val="122840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11480" y="118872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4EC9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GIFT</a:t>
            </a:r>
            <a:endParaRPr lang="en-US" sz="1400" dirty="0"/>
          </a:p>
        </p:txBody>
      </p:sp>
      <p:pic>
        <p:nvPicPr>
          <p:cNvPr id="1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1737360"/>
            <a:ext cx="256032" cy="256032"/>
          </a:xfrm>
          <a:prstGeom prst="rect">
            <a:avLst/>
          </a:prstGeom>
        </p:spPr>
      </p:pic>
      <p:sp>
        <p:nvSpPr>
          <p:cNvPr id="15" name="Text 12"/>
          <p:cNvSpPr/>
          <p:nvPr/>
        </p:nvSpPr>
        <p:spPr>
          <a:xfrm>
            <a:off x="777240" y="1719072"/>
            <a:ext cx="3291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Drives motivation to help</a:t>
            </a:r>
            <a:endParaRPr lang="en-US" sz="1300" dirty="0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286000"/>
            <a:ext cx="256032" cy="256032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777240" y="2267712"/>
            <a:ext cx="3291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Builds genuine rapport</a:t>
            </a:r>
            <a:endParaRPr lang="en-US" sz="1300" dirty="0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834640"/>
            <a:ext cx="256032" cy="256032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777240" y="2816352"/>
            <a:ext cx="3291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Enables client trust</a:t>
            </a:r>
            <a:endParaRPr lang="en-US" sz="1300" dirty="0"/>
          </a:p>
        </p:txBody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3383280"/>
            <a:ext cx="256032" cy="256032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777240" y="3364992"/>
            <a:ext cx="3291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Supports emotional attunement</a:t>
            </a:r>
            <a:endParaRPr lang="en-US" sz="1300" dirty="0"/>
          </a:p>
        </p:txBody>
      </p:sp>
      <p:sp>
        <p:nvSpPr>
          <p:cNvPr id="22" name="Shape 16"/>
          <p:cNvSpPr/>
          <p:nvPr/>
        </p:nvSpPr>
        <p:spPr>
          <a:xfrm>
            <a:off x="4480560" y="1005840"/>
            <a:ext cx="4480560" cy="3566160"/>
          </a:xfrm>
          <a:prstGeom prst="rect">
            <a:avLst/>
          </a:prstGeom>
          <a:solidFill>
            <a:srgbClr val="1A0F0F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Text 17"/>
          <p:cNvSpPr/>
          <p:nvPr/>
        </p:nvSpPr>
        <p:spPr>
          <a:xfrm>
            <a:off x="4663440" y="118872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E8AC3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COST</a:t>
            </a:r>
            <a:endParaRPr lang="en-US" sz="1400" dirty="0"/>
          </a:p>
        </p:txBody>
      </p:sp>
      <p:pic>
        <p:nvPicPr>
          <p:cNvPr id="24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3440" y="1719072"/>
            <a:ext cx="256032" cy="256032"/>
          </a:xfrm>
          <a:prstGeom prst="rect">
            <a:avLst/>
          </a:prstGeom>
        </p:spPr>
      </p:pic>
      <p:sp>
        <p:nvSpPr>
          <p:cNvPr id="25" name="Text 18"/>
          <p:cNvSpPr/>
          <p:nvPr/>
        </p:nvSpPr>
        <p:spPr>
          <a:xfrm>
            <a:off x="5029200" y="1719072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Secondary Traumatic Stress (STS)</a:t>
            </a:r>
            <a:endParaRPr lang="en-US" sz="1200" dirty="0"/>
          </a:p>
        </p:txBody>
      </p:sp>
      <p:pic>
        <p:nvPicPr>
          <p:cNvPr id="26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3440" y="2267712"/>
            <a:ext cx="256032" cy="256032"/>
          </a:xfrm>
          <a:prstGeom prst="rect">
            <a:avLst/>
          </a:prstGeom>
        </p:spPr>
      </p:pic>
      <p:sp>
        <p:nvSpPr>
          <p:cNvPr id="27" name="Text 19"/>
          <p:cNvSpPr/>
          <p:nvPr/>
        </p:nvSpPr>
        <p:spPr>
          <a:xfrm>
            <a:off x="5029200" y="2267712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Compassion Fatigue</a:t>
            </a:r>
            <a:endParaRPr lang="en-US" sz="1200" dirty="0"/>
          </a:p>
        </p:txBody>
      </p:sp>
      <p:pic>
        <p:nvPicPr>
          <p:cNvPr id="28" name="Image 6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3440" y="2816352"/>
            <a:ext cx="256032" cy="256032"/>
          </a:xfrm>
          <a:prstGeom prst="rect">
            <a:avLst/>
          </a:prstGeom>
        </p:spPr>
      </p:pic>
      <p:sp>
        <p:nvSpPr>
          <p:cNvPr id="29" name="Text 20"/>
          <p:cNvSpPr/>
          <p:nvPr/>
        </p:nvSpPr>
        <p:spPr>
          <a:xfrm>
            <a:off x="5029200" y="2816352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Neurological bias (racial, social)</a:t>
            </a:r>
            <a:endParaRPr lang="en-US" sz="1200" dirty="0"/>
          </a:p>
        </p:txBody>
      </p:sp>
      <p:pic>
        <p:nvPicPr>
          <p:cNvPr id="30" name="Image 7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3440" y="3364992"/>
            <a:ext cx="256032" cy="256032"/>
          </a:xfrm>
          <a:prstGeom prst="rect">
            <a:avLst/>
          </a:prstGeom>
        </p:spPr>
      </p:pic>
      <p:sp>
        <p:nvSpPr>
          <p:cNvPr id="31" name="Text 21"/>
          <p:cNvSpPr/>
          <p:nvPr/>
        </p:nvSpPr>
        <p:spPr>
          <a:xfrm>
            <a:off x="5029200" y="3364992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"Hyper-aroused" empathy burns out helpers</a:t>
            </a:r>
            <a:endParaRPr lang="en-US" sz="1200" dirty="0"/>
          </a:p>
        </p:txBody>
      </p:sp>
      <p:pic>
        <p:nvPicPr>
          <p:cNvPr id="32" name="Image 8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3440" y="3913632"/>
            <a:ext cx="256032" cy="256032"/>
          </a:xfrm>
          <a:prstGeom prst="rect">
            <a:avLst/>
          </a:prstGeom>
        </p:spPr>
      </p:pic>
      <p:sp>
        <p:nvSpPr>
          <p:cNvPr id="33" name="Text 22"/>
          <p:cNvSpPr/>
          <p:nvPr/>
        </p:nvSpPr>
        <p:spPr>
          <a:xfrm>
            <a:off x="5029200" y="3913632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B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Research: empathy impairs rational decision-making</a:t>
            </a:r>
            <a:endParaRPr lang="en-US" sz="1200" dirty="0"/>
          </a:p>
        </p:txBody>
      </p:sp>
      <p:sp>
        <p:nvSpPr>
          <p:cNvPr id="34" name="Text 23"/>
          <p:cNvSpPr/>
          <p:nvPr/>
        </p:nvSpPr>
        <p:spPr>
          <a:xfrm>
            <a:off x="228600" y="4617720"/>
            <a:ext cx="8595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7BAA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"Most people see the benefits of empathy as too obvious to require justification. This is a mistake." — Paul Bloom, Yale</a:t>
            </a:r>
            <a:endParaRPr lang="en-US" sz="1050" dirty="0"/>
          </a:p>
        </p:txBody>
      </p:sp>
      <p:sp>
        <p:nvSpPr>
          <p:cNvPr id="35" name="Text 24"/>
          <p:cNvSpPr/>
          <p:nvPr/>
        </p:nvSpPr>
        <p:spPr>
          <a:xfrm>
            <a:off x="2286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4A7A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Enlightened Minds LLC</a:t>
            </a:r>
            <a:endParaRPr lang="en-US" sz="800" dirty="0"/>
          </a:p>
        </p:txBody>
      </p:sp>
      <p:sp>
        <p:nvSpPr>
          <p:cNvPr id="36" name="Text 25"/>
          <p:cNvSpPr/>
          <p:nvPr/>
        </p:nvSpPr>
        <p:spPr>
          <a:xfrm>
            <a:off x="5029200" y="4800600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BB5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2025 Enlightened Minds LLC  |  All Rights Reserved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863840" y="36576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8229600" y="54864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8595360" y="27432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412480" y="91440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8046720" y="109728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8686800" y="82296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7680960" y="82296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8321040" y="137160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6217920" y="-914400"/>
            <a:ext cx="4114800" cy="4114800"/>
          </a:xfrm>
          <a:prstGeom prst="line">
            <a:avLst/>
          </a:prstGeom>
          <a:solidFill>
            <a:srgbClr val="122840"/>
          </a:solidFill>
          <a:ln w="12700">
            <a:solidFill>
              <a:srgbClr val="1228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20040" y="1463040"/>
            <a:ext cx="7772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Part 2: The Solution</a:t>
            </a:r>
            <a:endParaRPr lang="en-US" sz="3800" dirty="0"/>
          </a:p>
        </p:txBody>
      </p:sp>
      <p:sp>
        <p:nvSpPr>
          <p:cNvPr id="13" name="Text 11"/>
          <p:cNvSpPr/>
          <p:nvPr/>
        </p:nvSpPr>
        <p:spPr>
          <a:xfrm>
            <a:off x="320040" y="2651760"/>
            <a:ext cx="6858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i="1" dirty="0">
                <a:solidFill>
                  <a:srgbClr val="4EC9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concepts that replace conventional wisdom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2286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4A7A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Enlightened Minds LLC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5029200" y="4800600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BB5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2025 Enlightened Minds LLC  |  All Rights Reserved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256032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Self-Care Solution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228600" y="77724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evidence-based shifts in how helping professionals think and practice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228600" y="1188720"/>
            <a:ext cx="2834640" cy="3566160"/>
          </a:xfrm>
          <a:prstGeom prst="rect">
            <a:avLst/>
          </a:prstGeom>
          <a:solidFill>
            <a:srgbClr val="E8F6F3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11480" y="1325880"/>
            <a:ext cx="502920" cy="502920"/>
          </a:xfrm>
          <a:prstGeom prst="line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11480" y="1344168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11480" y="1920240"/>
            <a:ext cx="2514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Compassion over Empathy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11480" y="2395728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1B7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Dispassionate compassion is the perfect middle ground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11480" y="2761488"/>
            <a:ext cx="2331720" cy="18288"/>
          </a:xfrm>
          <a:prstGeom prst="rect">
            <a:avLst/>
          </a:prstGeom>
          <a:solidFill>
            <a:srgbClr val="D0E8F0"/>
          </a:solidFill>
          <a:ln w="12700">
            <a:solidFill>
              <a:srgbClr val="D0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11480" y="2834640"/>
            <a:ext cx="2514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Compassion motivates action without requiring you to absorb another person's pain. It is neurologically healthier and clinically more effective than empathy alone.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218688" y="1188720"/>
            <a:ext cx="2834640" cy="3566160"/>
          </a:xfrm>
          <a:prstGeom prst="rect">
            <a:avLst/>
          </a:prstGeom>
          <a:solidFill>
            <a:srgbClr val="EAF2F8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401568" y="1325880"/>
            <a:ext cx="502920" cy="502920"/>
          </a:xfrm>
          <a:prstGeom prst="line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401568" y="1344168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401568" y="1920240"/>
            <a:ext cx="2514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Utilitarianism as Virtue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401568" y="2395728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1B7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 isn't just a good feeling — it's fiscally responsible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3401568" y="2761488"/>
            <a:ext cx="2331720" cy="18288"/>
          </a:xfrm>
          <a:prstGeom prst="rect">
            <a:avLst/>
          </a:prstGeom>
          <a:solidFill>
            <a:srgbClr val="D0E8F0"/>
          </a:solidFill>
          <a:ln w="12700">
            <a:solidFill>
              <a:srgbClr val="D0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401568" y="2834640"/>
            <a:ext cx="2514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utilitarian approach to helping maximizes outcomes for the most people. Pragmatic, mission-aligned work is more sustainable than emotionally-driven, individual-centered rescue.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208776" y="1188720"/>
            <a:ext cx="2834640" cy="3566160"/>
          </a:xfrm>
          <a:prstGeom prst="rect">
            <a:avLst/>
          </a:prstGeom>
          <a:solidFill>
            <a:srgbClr val="FFF8EC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6391656" y="1325880"/>
            <a:ext cx="502920" cy="502920"/>
          </a:xfrm>
          <a:prstGeom prst="line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391656" y="1344168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6391656" y="1920240"/>
            <a:ext cx="2514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Freedom is Neurological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391656" y="2395728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1B7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We're only free to choose that which occurs to us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6391656" y="2761488"/>
            <a:ext cx="2331720" cy="18288"/>
          </a:xfrm>
          <a:prstGeom prst="rect">
            <a:avLst/>
          </a:prstGeom>
          <a:solidFill>
            <a:srgbClr val="D0E8F0"/>
          </a:solidFill>
          <a:ln w="12700">
            <a:solidFill>
              <a:srgbClr val="D0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6391656" y="2834640"/>
            <a:ext cx="2514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Neuroscience frees us from judging clients and from shame about 'not helping enough.' Behavior is shaped by neural pathways — this is a fact that enables compassion without blame.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2286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9BB5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Enlightened Minds LLC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5029200" y="4800600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A0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2025 Enlightened Minds LLC  |  All Rights Reserved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863840" y="36576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8229600" y="54864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8595360" y="27432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412480" y="91440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8046720" y="109728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8686800" y="82296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7680960" y="82296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8321040" y="137160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28600" y="25603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Brain on Negativity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228600" y="804672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4EC9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Negative Rumination — what the neuroscience says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228600" y="1234440"/>
            <a:ext cx="2743200" cy="3383280"/>
          </a:xfrm>
          <a:prstGeom prst="rect">
            <a:avLst/>
          </a:prstGeom>
          <a:solidFill>
            <a:srgbClr val="0A1E2D"/>
          </a:solidFill>
          <a:ln w="6350">
            <a:solidFill>
              <a:srgbClr val="DD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74320" y="1371600"/>
            <a:ext cx="26517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0" b="1" dirty="0">
                <a:solidFill>
                  <a:srgbClr val="E8AC3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</a:t>
            </a:r>
            <a:endParaRPr lang="en-US" sz="11000" dirty="0"/>
          </a:p>
        </p:txBody>
      </p:sp>
      <p:sp>
        <p:nvSpPr>
          <p:cNvPr id="15" name="Text 13"/>
          <p:cNvSpPr/>
          <p:nvPr/>
        </p:nvSpPr>
        <p:spPr>
          <a:xfrm>
            <a:off x="274320" y="2743200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7BAA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most dangerous word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i="1" dirty="0">
                <a:solidFill>
                  <a:srgbClr val="7BAA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the world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274320" y="3310128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A6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Newberg &amp; Waldman, Psychology Today</a:t>
            </a:r>
            <a:endParaRPr lang="en-US" sz="900" dirty="0"/>
          </a:p>
        </p:txBody>
      </p:sp>
      <p:pic>
        <p:nvPicPr>
          <p:cNvPr id="1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120" y="1261872"/>
            <a:ext cx="274320" cy="274320"/>
          </a:xfrm>
          <a:prstGeom prst="rect">
            <a:avLst/>
          </a:prstGeom>
        </p:spPr>
      </p:pic>
      <p:sp>
        <p:nvSpPr>
          <p:cNvPr id="18" name="Text 15"/>
          <p:cNvSpPr/>
          <p:nvPr/>
        </p:nvSpPr>
        <p:spPr>
          <a:xfrm>
            <a:off x="3639312" y="1243584"/>
            <a:ext cx="5212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D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Seeing the word 'NO' for less than a second triggers a cascade of stress hormones and neurotransmitters.</a:t>
            </a:r>
            <a:endParaRPr lang="en-US" sz="1200" dirty="0"/>
          </a:p>
        </p:txBody>
      </p:sp>
      <p:pic>
        <p:nvPicPr>
          <p:cNvPr id="19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120" y="1920240"/>
            <a:ext cx="274320" cy="274320"/>
          </a:xfrm>
          <a:prstGeom prst="rect">
            <a:avLst/>
          </a:prstGeom>
        </p:spPr>
      </p:pic>
      <p:sp>
        <p:nvSpPr>
          <p:cNvPr id="20" name="Text 16"/>
          <p:cNvSpPr/>
          <p:nvPr/>
        </p:nvSpPr>
        <p:spPr>
          <a:xfrm>
            <a:off x="3639312" y="1901952"/>
            <a:ext cx="5212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D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form of negative rumination stimulates destructive neurochemicals — worrying about finances, health, or clients.</a:t>
            </a:r>
            <a:endParaRPr lang="en-US" sz="1200" dirty="0"/>
          </a:p>
        </p:txBody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120" y="2578608"/>
            <a:ext cx="274320" cy="274320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3639312" y="2560320"/>
            <a:ext cx="5212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D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Rumination physically damages brain structures needed for memory and emotional regulation.</a:t>
            </a:r>
            <a:endParaRPr lang="en-US" sz="1200" dirty="0"/>
          </a:p>
        </p:txBody>
      </p:sp>
      <p:pic>
        <p:nvPicPr>
          <p:cNvPr id="23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120" y="3236976"/>
            <a:ext cx="274320" cy="274320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3639312" y="3218688"/>
            <a:ext cx="5212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D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Negative thinking is self-perpetuating: the more you engage it, the harder it becomes to stop.</a:t>
            </a:r>
            <a:endParaRPr lang="en-US" sz="1200" dirty="0"/>
          </a:p>
        </p:txBody>
      </p:sp>
      <p:pic>
        <p:nvPicPr>
          <p:cNvPr id="25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6120" y="3895344"/>
            <a:ext cx="274320" cy="274320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3639312" y="3877056"/>
            <a:ext cx="5212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D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Empathetic neural pathways run alongside — and can amplify — negative rumination.</a:t>
            </a:r>
            <a:endParaRPr lang="en-US" sz="1200" dirty="0"/>
          </a:p>
        </p:txBody>
      </p:sp>
      <p:sp>
        <p:nvSpPr>
          <p:cNvPr id="27" name="Text 20"/>
          <p:cNvSpPr/>
          <p:nvPr/>
        </p:nvSpPr>
        <p:spPr>
          <a:xfrm>
            <a:off x="2286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4A7A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Enlightened Minds LLC</a:t>
            </a:r>
            <a:endParaRPr lang="en-US" sz="800" dirty="0"/>
          </a:p>
        </p:txBody>
      </p:sp>
      <p:sp>
        <p:nvSpPr>
          <p:cNvPr id="28" name="Text 21"/>
          <p:cNvSpPr/>
          <p:nvPr/>
        </p:nvSpPr>
        <p:spPr>
          <a:xfrm>
            <a:off x="5029200" y="4800600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BB5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2025 Enlightened Minds LLC  |  All Rights Reserved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B7FA8"/>
          </a:solidFill>
          <a:ln w="12700">
            <a:solidFill>
              <a:srgbClr val="1B7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863840" y="36576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8229600" y="54864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8595360" y="27432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412480" y="91440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8046720" y="109728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8686800" y="82296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7680960" y="82296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8321040" y="1371600"/>
            <a:ext cx="82296" cy="82296"/>
          </a:xfrm>
          <a:prstGeom prst="line">
            <a:avLst/>
          </a:prstGeom>
          <a:solidFill>
            <a:srgbClr val="1B4F6E"/>
          </a:solidFill>
          <a:ln w="12700">
            <a:solidFill>
              <a:srgbClr val="1B4F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6217920" y="-914400"/>
            <a:ext cx="4114800" cy="4114800"/>
          </a:xfrm>
          <a:prstGeom prst="line">
            <a:avLst/>
          </a:prstGeom>
          <a:solidFill>
            <a:srgbClr val="122840"/>
          </a:solidFill>
          <a:ln w="12700">
            <a:solidFill>
              <a:srgbClr val="1228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20040" y="1463040"/>
            <a:ext cx="7772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Part 3: Real-World Application</a:t>
            </a:r>
            <a:endParaRPr lang="en-US" sz="3800" dirty="0"/>
          </a:p>
        </p:txBody>
      </p:sp>
      <p:sp>
        <p:nvSpPr>
          <p:cNvPr id="13" name="Text 11"/>
          <p:cNvSpPr/>
          <p:nvPr/>
        </p:nvSpPr>
        <p:spPr>
          <a:xfrm>
            <a:off x="320040" y="2651760"/>
            <a:ext cx="6858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i="1" dirty="0">
                <a:solidFill>
                  <a:srgbClr val="4EC9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stages where self-care principles are put into practice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2286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4A7A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Enlightened Minds LLC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5029200" y="4800600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BB5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2025 Enlightened Minds LLC  |  All Rights Reserved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1587</Words>
  <Application>Microsoft Macintosh PowerPoint</Application>
  <PresentationFormat>On-screen Show (16:9)</PresentationFormat>
  <Paragraphs>227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Enlightened Minds – Self-Care Workshop</dc:title>
  <dc:subject>PptxGenJS Presentation</dc:subject>
  <dc:creator>PptxGenJS</dc:creator>
  <cp:lastModifiedBy>Jarrod Sanderson</cp:lastModifiedBy>
  <cp:revision>2</cp:revision>
  <dcterms:created xsi:type="dcterms:W3CDTF">2026-03-08T14:49:49Z</dcterms:created>
  <dcterms:modified xsi:type="dcterms:W3CDTF">2026-03-08T15:32:11Z</dcterms:modified>
</cp:coreProperties>
</file>